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3" r:id="rId1"/>
    <p:sldMasterId id="2147483730" r:id="rId2"/>
    <p:sldMasterId id="2147483718" r:id="rId3"/>
    <p:sldMasterId id="2147483706" r:id="rId4"/>
  </p:sldMasterIdLst>
  <p:notesMasterIdLst>
    <p:notesMasterId r:id="rId32"/>
  </p:notesMasterIdLst>
  <p:sldIdLst>
    <p:sldId id="256" r:id="rId5"/>
    <p:sldId id="257" r:id="rId6"/>
    <p:sldId id="258" r:id="rId7"/>
    <p:sldId id="280" r:id="rId8"/>
    <p:sldId id="289" r:id="rId9"/>
    <p:sldId id="290" r:id="rId10"/>
    <p:sldId id="281" r:id="rId11"/>
    <p:sldId id="286" r:id="rId12"/>
    <p:sldId id="287" r:id="rId13"/>
    <p:sldId id="262" r:id="rId14"/>
    <p:sldId id="291" r:id="rId15"/>
    <p:sldId id="292" r:id="rId16"/>
    <p:sldId id="264" r:id="rId17"/>
    <p:sldId id="293" r:id="rId18"/>
    <p:sldId id="294" r:id="rId19"/>
    <p:sldId id="295" r:id="rId20"/>
    <p:sldId id="270" r:id="rId21"/>
    <p:sldId id="271" r:id="rId22"/>
    <p:sldId id="282" r:id="rId23"/>
    <p:sldId id="283" r:id="rId24"/>
    <p:sldId id="272" r:id="rId25"/>
    <p:sldId id="273" r:id="rId26"/>
    <p:sldId id="274" r:id="rId27"/>
    <p:sldId id="275" r:id="rId28"/>
    <p:sldId id="284" r:id="rId29"/>
    <p:sldId id="285" r:id="rId30"/>
    <p:sldId id="268" r:id="rId31"/>
  </p:sldIdLst>
  <p:sldSz cx="12192000" cy="6858000"/>
  <p:notesSz cx="6858000" cy="9144000"/>
  <p:embeddedFontLst>
    <p:embeddedFont>
      <p:font typeface="Calibri Light" panose="020F0302020204030204" pitchFamily="34" charset="0"/>
      <p:regular r:id="rId33"/>
      <p:italic r:id="rId34"/>
    </p:embeddedFont>
    <p:embeddedFont>
      <p:font typeface="Calibri" panose="020F050202020403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
      <p:font typeface="Cambria Math" panose="02040503050406030204" pitchFamily="18"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79000" autoAdjust="0"/>
  </p:normalViewPr>
  <p:slideViewPr>
    <p:cSldViewPr snapToGrid="0">
      <p:cViewPr varScale="1">
        <p:scale>
          <a:sx n="54" d="100"/>
          <a:sy n="54" d="100"/>
        </p:scale>
        <p:origin x="10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09259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Google Shape;92;p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Discuss these three (and other) types of observation processes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Estimating site occupancy rates when detection probabilities are less than one </a:t>
            </a:r>
            <a:r>
              <a:rPr lang="en-US" sz="900" dirty="0">
                <a:solidFill>
                  <a:schemeClr val="dk1"/>
                </a:solidFill>
                <a:latin typeface="Calibri"/>
                <a:ea typeface="Calibri"/>
                <a:cs typeface="Calibri"/>
                <a:sym typeface="Calibri"/>
              </a:rPr>
              <a:t>(Mackenzie, Nichols, Lachman, </a:t>
            </a:r>
            <a:r>
              <a:rPr lang="en-US" sz="900" dirty="0" err="1">
                <a:solidFill>
                  <a:schemeClr val="dk1"/>
                </a:solidFill>
                <a:latin typeface="Calibri"/>
                <a:ea typeface="Calibri"/>
                <a:cs typeface="Calibri"/>
                <a:sym typeface="Calibri"/>
              </a:rPr>
              <a:t>Droege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Royle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Langtimm</a:t>
            </a:r>
            <a:r>
              <a:rPr lang="en-US" sz="900" dirty="0">
                <a:solidFill>
                  <a:schemeClr val="dk1"/>
                </a:solidFill>
                <a:latin typeface="Calibri"/>
                <a:ea typeface="Calibri"/>
                <a:cs typeface="Calibri"/>
                <a:sym typeface="Calibri"/>
              </a:rPr>
              <a:t>. 2002. Ecology.)</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49" name="Google Shape;149;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Discuss these three (and other) types of observation processes</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Estimating site occupancy rates when detection probabilities are less than one </a:t>
            </a:r>
            <a:r>
              <a:rPr lang="en-US" sz="900" dirty="0">
                <a:solidFill>
                  <a:schemeClr val="dk1"/>
                </a:solidFill>
                <a:latin typeface="Calibri"/>
                <a:ea typeface="Calibri"/>
                <a:cs typeface="Calibri"/>
                <a:sym typeface="Calibri"/>
              </a:rPr>
              <a:t>(Mackenzie, Nichols, Lachman, </a:t>
            </a:r>
            <a:r>
              <a:rPr lang="en-US" sz="900" dirty="0" err="1">
                <a:solidFill>
                  <a:schemeClr val="dk1"/>
                </a:solidFill>
                <a:latin typeface="Calibri"/>
                <a:ea typeface="Calibri"/>
                <a:cs typeface="Calibri"/>
                <a:sym typeface="Calibri"/>
              </a:rPr>
              <a:t>Droege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Royle</a:t>
            </a:r>
            <a:r>
              <a:rPr lang="en-US" sz="900" dirty="0">
                <a:solidFill>
                  <a:schemeClr val="dk1"/>
                </a:solidFill>
                <a:latin typeface="Calibri"/>
                <a:ea typeface="Calibri"/>
                <a:cs typeface="Calibri"/>
                <a:sym typeface="Calibri"/>
              </a:rPr>
              <a:t>, </a:t>
            </a:r>
            <a:r>
              <a:rPr lang="en-US" sz="900" dirty="0" err="1">
                <a:solidFill>
                  <a:schemeClr val="dk1"/>
                </a:solidFill>
                <a:latin typeface="Calibri"/>
                <a:ea typeface="Calibri"/>
                <a:cs typeface="Calibri"/>
                <a:sym typeface="Calibri"/>
              </a:rPr>
              <a:t>Langtimm</a:t>
            </a:r>
            <a:r>
              <a:rPr lang="en-US" sz="900" dirty="0">
                <a:solidFill>
                  <a:schemeClr val="dk1"/>
                </a:solidFill>
                <a:latin typeface="Calibri"/>
                <a:ea typeface="Calibri"/>
                <a:cs typeface="Calibri"/>
                <a:sym typeface="Calibri"/>
              </a:rPr>
              <a:t>. 2002. Ecology.)</a:t>
            </a: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49" name="Google Shape;149;p1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 successful translocation of of a mongoose-impacted species between offshore islands</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217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62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0670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cf9b99d_0_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Google Shape;236;g263cf9b99d_0_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Example from nuts</a:t>
            </a:r>
            <a:r>
              <a:rPr lang="en-US" baseline="0" dirty="0"/>
              <a:t> to soup. Needed abundance of St. Croix ground lizard (that was hard to see) and released by FWS and NPS to make a new population.</a:t>
            </a:r>
            <a:endParaRPr dirty="0"/>
          </a:p>
        </p:txBody>
      </p:sp>
      <p:sp>
        <p:nvSpPr>
          <p:cNvPr id="237" name="Google Shape;237;g263cf9b99d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a:t>
            </a:r>
            <a:r>
              <a:rPr lang="en-US" baseline="0" dirty="0"/>
              <a:t> sites that we surveyed were for abundance (purple triangles) and occupancy all including white circles.</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991904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63cf9b99d_0_1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263cf9b99d_0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List the models used </a:t>
            </a:r>
          </a:p>
          <a:p>
            <a:pPr marL="0" lvl="0" indent="0">
              <a:spcBef>
                <a:spcPts val="0"/>
              </a:spcBef>
              <a:spcAft>
                <a:spcPts val="0"/>
              </a:spcAft>
              <a:buNone/>
            </a:pPr>
            <a:r>
              <a:rPr lang="en-US" dirty="0"/>
              <a:t>AIC model selection?</a:t>
            </a:r>
            <a:endParaRPr dirty="0"/>
          </a:p>
        </p:txBody>
      </p:sp>
      <p:sp>
        <p:nvSpPr>
          <p:cNvPr id="247" name="Google Shape;247;g263cf9b99d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985494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63cf9b99d_0_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Google Shape;256;g263cf9b99d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a:t>
            </a:r>
            <a:r>
              <a:rPr lang="en-US" baseline="0" dirty="0"/>
              <a:t> found no effect of release site (i.e., greater density) on the lizards in two different kinds of habitat (L) but we did find an effect of sand cover where it is easier to see lizards!!!  </a:t>
            </a:r>
            <a:r>
              <a:rPr lang="en-US" dirty="0"/>
              <a:t>We found different detection</a:t>
            </a:r>
            <a:r>
              <a:rPr lang="en-US" baseline="0" dirty="0"/>
              <a:t> in all of the different types of habitat </a:t>
            </a:r>
            <a:r>
              <a:rPr lang="en-US" baseline="0" dirty="0" err="1"/>
              <a:t>i.e</a:t>
            </a:r>
            <a:r>
              <a:rPr lang="en-US" baseline="0" dirty="0"/>
              <a:t>= if lizards are PRESENT or absent in an density, it was difficult to see them </a:t>
            </a:r>
          </a:p>
          <a:p>
            <a:pPr marL="0" lvl="0" indent="0">
              <a:spcBef>
                <a:spcPts val="0"/>
              </a:spcBef>
              <a:spcAft>
                <a:spcPts val="0"/>
              </a:spcAft>
              <a:buNone/>
            </a:pPr>
            <a:endParaRPr lang="en-US" baseline="0" dirty="0"/>
          </a:p>
          <a:p>
            <a:pPr marL="0" lvl="0" indent="0" algn="l" rtl="0">
              <a:spcBef>
                <a:spcPts val="0"/>
              </a:spcBef>
              <a:spcAft>
                <a:spcPts val="0"/>
              </a:spcAft>
              <a:buNone/>
            </a:pPr>
            <a:r>
              <a:rPr lang="en-US" sz="1200" dirty="0">
                <a:solidFill>
                  <a:schemeClr val="dk1"/>
                </a:solidFill>
                <a:latin typeface="Calibri"/>
                <a:ea typeface="Calibri"/>
                <a:cs typeface="Calibri"/>
                <a:sym typeface="Calibri"/>
              </a:rPr>
              <a:t>Because the sites’ detection can co-vary, we can estimate detection across sites based on things that vary between sites.</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Here, top right and bottom middle are the different detection rates in shrubland (top) versus woodland (bottom). The detection across sites as it varies by sand is shown in the upper right.</a:t>
            </a:r>
          </a:p>
          <a:p>
            <a:pPr marL="0" lvl="0" indent="0">
              <a:spcBef>
                <a:spcPts val="0"/>
              </a:spcBef>
              <a:spcAft>
                <a:spcPts val="0"/>
              </a:spcAft>
              <a:buNone/>
            </a:pPr>
            <a:endParaRPr dirty="0"/>
          </a:p>
        </p:txBody>
      </p:sp>
      <p:sp>
        <p:nvSpPr>
          <p:cNvPr id="257" name="Google Shape;257;g263cf9b99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63cf9b99d_0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Google Shape;266;g263cf9b99d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Water - not significant for final model, but as single covariate</a:t>
            </a:r>
            <a:endParaRPr/>
          </a:p>
        </p:txBody>
      </p:sp>
      <p:sp>
        <p:nvSpPr>
          <p:cNvPr id="267" name="Google Shape;267;g263cf9b99d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8" name="Google Shape;98;p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4" name="Google Shape;274;p2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8" name="Google Shape;288;p2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120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US" sz="1000" dirty="0">
                <a:solidFill>
                  <a:srgbClr val="333333"/>
                </a:solidFill>
                <a:highlight>
                  <a:srgbClr val="FFFFFF"/>
                </a:highlight>
                <a:latin typeface="Arial"/>
                <a:ea typeface="Arial"/>
                <a:cs typeface="Arial"/>
                <a:sym typeface="Arial"/>
              </a:rPr>
              <a:t>-N is latent state; data is in y; lambda is abundance; z is the initial state; </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-nit is a detection function process</a:t>
            </a:r>
            <a:endParaRPr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-One application of third type: animal cues like fecal pellets can be assessed when instead of multinomial </a:t>
            </a:r>
            <a:r>
              <a:rPr lang="en-US" sz="1000" dirty="0" err="1">
                <a:solidFill>
                  <a:srgbClr val="333333"/>
                </a:solidFill>
                <a:highlight>
                  <a:srgbClr val="FFFFFF"/>
                </a:highlight>
                <a:latin typeface="Arial"/>
                <a:ea typeface="Arial"/>
                <a:cs typeface="Arial"/>
                <a:sym typeface="Arial"/>
              </a:rPr>
              <a:t>poisson</a:t>
            </a:r>
            <a:r>
              <a:rPr lang="en-US" sz="1000" dirty="0">
                <a:solidFill>
                  <a:srgbClr val="333333"/>
                </a:solidFill>
                <a:highlight>
                  <a:srgbClr val="FFFFFF"/>
                </a:highlight>
                <a:latin typeface="Arial"/>
                <a:ea typeface="Arial"/>
                <a:cs typeface="Arial"/>
                <a:sym typeface="Arial"/>
              </a:rPr>
              <a:t> is used for observation process</a:t>
            </a:r>
          </a:p>
          <a:p>
            <a:pPr marL="0" lvl="0" indent="0">
              <a:spcBef>
                <a:spcPts val="0"/>
              </a:spcBef>
              <a:spcAft>
                <a:spcPts val="0"/>
              </a:spcAft>
              <a:buNone/>
            </a:pPr>
            <a:endParaRPr lang="en-US" sz="1000" dirty="0">
              <a:solidFill>
                <a:srgbClr val="333333"/>
              </a:solidFill>
              <a:highlight>
                <a:srgbClr val="FFFFFF"/>
              </a:highlight>
              <a:latin typeface="Arial"/>
              <a:ea typeface="Arial"/>
              <a:cs typeface="Arial"/>
              <a:sym typeface="Arial"/>
            </a:endParaRPr>
          </a:p>
          <a:p>
            <a:pPr marL="0" lvl="0" indent="0">
              <a:spcBef>
                <a:spcPts val="0"/>
              </a:spcBef>
              <a:spcAft>
                <a:spcPts val="0"/>
              </a:spcAft>
              <a:buNone/>
            </a:pPr>
            <a:r>
              <a:rPr lang="en-US" sz="1000" dirty="0">
                <a:solidFill>
                  <a:srgbClr val="333333"/>
                </a:solidFill>
                <a:highlight>
                  <a:srgbClr val="FFFFFF"/>
                </a:highlight>
                <a:latin typeface="Arial"/>
                <a:ea typeface="Arial"/>
                <a:cs typeface="Arial"/>
                <a:sym typeface="Arial"/>
              </a:rPr>
              <a:t>AMT- I think this slide is great but too much detail</a:t>
            </a:r>
            <a:endParaRPr sz="1000" dirty="0">
              <a:solidFill>
                <a:srgbClr val="333333"/>
              </a:solidFill>
              <a:highlight>
                <a:srgbClr val="FFFFFF"/>
              </a:highlight>
              <a:latin typeface="Arial"/>
              <a:ea typeface="Arial"/>
              <a:cs typeface="Arial"/>
              <a:sym typeface="Arial"/>
            </a:endParaRPr>
          </a:p>
        </p:txBody>
      </p:sp>
      <p:sp>
        <p:nvSpPr>
          <p:cNvPr id="216" name="Google Shape;216;p2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 name="Google Shape;104;p6: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Overview 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Overview 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Overview of </a:t>
            </a:r>
            <a:r>
              <a:rPr lang="en-US" dirty="0" err="1"/>
              <a:t>poisson</a:t>
            </a:r>
            <a:r>
              <a:rPr lang="en-US" dirty="0"/>
              <a:t> </a:t>
            </a:r>
            <a:r>
              <a:rPr lang="en-US" dirty="0" err="1"/>
              <a:t>glm</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0813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1950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4" name="Google Shape;13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6187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28101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7141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382761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D7BB-9ADE-40BF-B1B3-963B867D01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A5C49F-C217-44E0-BD30-68AC42038E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4C96A4-2DB1-43BC-B417-DF9AA301C4EC}"/>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59A0B263-C9C6-497A-8BBB-D7247B194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C95D4-2649-42AD-8207-A32F3B50CB0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984517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7765-F202-4A0F-AC10-E04D21236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F5C8C-2C95-434B-A41C-24427ADAA0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6EA6C8-03C0-4689-A005-525B443A148E}"/>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A0BEB3F4-BDEC-473E-B205-2F3F6D7D0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D6D8A-EFA1-4FC7-9B0E-C89139B84268}"/>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35087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1331-8E0B-4BAC-9117-6CE59B619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1E09AB-D54B-4AF3-B527-A162F9D1F2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EF0127-DF10-405D-BECC-4046C281228F}"/>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9C63247F-57C2-462D-A5A6-ABCB463B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660C2-145A-4CA0-83B5-55F941100740}"/>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630951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0609-1744-4B86-8ED2-F1D40E6BF2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F6C4D-CB45-42B3-AF01-3482932EB1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F7BB03-88BE-410D-B652-E24DDCF51E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CA79E-A02E-4651-BA65-F36DDDCB1E83}"/>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6" name="Footer Placeholder 5">
            <a:extLst>
              <a:ext uri="{FF2B5EF4-FFF2-40B4-BE49-F238E27FC236}">
                <a16:creationId xmlns:a16="http://schemas.microsoft.com/office/drawing/2014/main" id="{3FBF2CD8-39B2-412B-A0A4-602F580C89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509A6-C20F-4D81-AF27-1E640BE2F6A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91197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5A4-10FB-4D40-BB04-228EAD9745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4706CC-AC77-4243-8EC3-2607FCB4BC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FDD23D-FD78-4C9A-8218-6EDE09A851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F28079-8FD8-4D49-8E92-D573C7AF3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2D251C-3979-43D0-9F14-2C27DF09CAF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546A6F-F926-4D31-9C9D-90AE2FD57F84}"/>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8" name="Footer Placeholder 7">
            <a:extLst>
              <a:ext uri="{FF2B5EF4-FFF2-40B4-BE49-F238E27FC236}">
                <a16:creationId xmlns:a16="http://schemas.microsoft.com/office/drawing/2014/main" id="{391854F9-BFDC-4077-88BB-B737758998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FE3D63-C8FC-43A5-B87B-6D18AE6054F7}"/>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646767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50BA-FDAD-446B-8D00-F23ACB8749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7096A1-2FC8-4E06-966D-1EE5E84336BA}"/>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4" name="Footer Placeholder 3">
            <a:extLst>
              <a:ext uri="{FF2B5EF4-FFF2-40B4-BE49-F238E27FC236}">
                <a16:creationId xmlns:a16="http://schemas.microsoft.com/office/drawing/2014/main" id="{DFD64864-D6DD-40A7-922C-C4EDAD18F8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81AFB3-D486-46AE-B8CB-837B341429E3}"/>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701326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6504F-8065-4303-887B-1E1F6F0C5012}"/>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3" name="Footer Placeholder 2">
            <a:extLst>
              <a:ext uri="{FF2B5EF4-FFF2-40B4-BE49-F238E27FC236}">
                <a16:creationId xmlns:a16="http://schemas.microsoft.com/office/drawing/2014/main" id="{80769E5E-133B-4338-957D-8FA71D15C0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AEC114-0DB4-4FEB-B5A8-3542CB59CFB6}"/>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931803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2503-D07B-435F-913E-A6D3563911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4D005C-2919-45F4-8F05-B93178591A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F2CE-D163-430E-A0E5-6AF283F14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EC756B-33B9-47DA-B3D7-1E9320F7F735}"/>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6" name="Footer Placeholder 5">
            <a:extLst>
              <a:ext uri="{FF2B5EF4-FFF2-40B4-BE49-F238E27FC236}">
                <a16:creationId xmlns:a16="http://schemas.microsoft.com/office/drawing/2014/main" id="{70B6181A-25FE-4AF0-8208-485784B19E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BCD4A2-2683-458F-8B74-96D59B15C19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46768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17296552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DE7B-4EF2-4453-AEDA-373BD1E3A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C62EC5-EB24-47B0-93F5-8D99EA89C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9F552B-C8D6-45C3-B72E-6DEA07283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D9FF92-730A-4CA2-96A7-4D751BF76824}"/>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6" name="Footer Placeholder 5">
            <a:extLst>
              <a:ext uri="{FF2B5EF4-FFF2-40B4-BE49-F238E27FC236}">
                <a16:creationId xmlns:a16="http://schemas.microsoft.com/office/drawing/2014/main" id="{FA6EE7E8-7946-44B0-9426-C612C88C4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B640F3-C1A8-4698-B4F5-DB45F75AA21F}"/>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946916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EBF4-58FE-4130-9E3D-FB3308ECE4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52175B-B6CD-4B3B-84C5-1012582E8E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0F7D8-7B07-4B2B-8498-C6EDB8A74873}"/>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00BE3867-D488-4F59-9499-1744E7136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5703D-0FA4-41F5-BE3F-B3CF75AF4A61}"/>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1585254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51257B-82F1-4FC0-891B-7ABBA979ED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DFC044-43DE-4905-8331-2A5F2ED1D5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FF232-C4A7-4E88-AEFA-2CA9F277DF3D}"/>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C6C20942-800E-4976-B0F7-CEB9759D1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B29C1-1F6B-4657-8021-199A99D5A41B}"/>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41216067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883FE-4905-4982-B0EB-CDB720A48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8DC5F5-A03C-4CC9-9121-8BC3C83E8846}"/>
              </a:ext>
            </a:extLst>
          </p:cNvPr>
          <p:cNvSpPr>
            <a:spLocks noGrp="1"/>
          </p:cNvSpPr>
          <p:nvPr>
            <p:ph type="dt" sz="half" idx="10"/>
          </p:nvPr>
        </p:nvSpPr>
        <p:spPr/>
        <p:txBody>
          <a:bodyPr/>
          <a:lstStyle/>
          <a:p>
            <a:fld id="{C64FCF80-DEDA-49BD-9240-B162AD20107F}" type="datetimeFigureOut">
              <a:rPr lang="en-US" smtClean="0"/>
              <a:t>10/16/2018</a:t>
            </a:fld>
            <a:endParaRPr lang="en-US"/>
          </a:p>
        </p:txBody>
      </p:sp>
      <p:sp>
        <p:nvSpPr>
          <p:cNvPr id="4" name="Footer Placeholder 3">
            <a:extLst>
              <a:ext uri="{FF2B5EF4-FFF2-40B4-BE49-F238E27FC236}">
                <a16:creationId xmlns:a16="http://schemas.microsoft.com/office/drawing/2014/main" id="{11374EE4-B996-4D64-BC8A-35057559D9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70B7B5-E3C1-4656-80C1-8447369C601C}"/>
              </a:ext>
            </a:extLst>
          </p:cNvPr>
          <p:cNvSpPr>
            <a:spLocks noGrp="1"/>
          </p:cNvSpPr>
          <p:nvPr>
            <p:ph type="sldNum" sz="quarter" idx="12"/>
          </p:nvPr>
        </p:nvSpPr>
        <p:spPr/>
        <p:txBody>
          <a:bodyPr/>
          <a:lstStyle/>
          <a:p>
            <a:fld id="{07347259-C377-40AF-B804-A78FD97EB332}" type="slidenum">
              <a:rPr lang="en-US" smtClean="0"/>
              <a:t>‹#›</a:t>
            </a:fld>
            <a:endParaRPr lang="en-US"/>
          </a:p>
        </p:txBody>
      </p:sp>
    </p:spTree>
    <p:extLst>
      <p:ext uri="{BB962C8B-B14F-4D97-AF65-F5344CB8AC3E}">
        <p14:creationId xmlns:p14="http://schemas.microsoft.com/office/powerpoint/2010/main" val="35368808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284912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03445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58319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528819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25342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2822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715334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8025660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32047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9803405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437228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5937286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E4D0-2948-4D8B-A6B0-A27F98C526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F1F3275-E82E-484B-AF27-5650288E8ED2}"/>
              </a:ext>
            </a:extLst>
          </p:cNvPr>
          <p:cNvSpPr>
            <a:spLocks noGrp="1"/>
          </p:cNvSpPr>
          <p:nvPr>
            <p:ph type="subTitle" idx="1" hasCustomPrompt="1"/>
          </p:nvPr>
        </p:nvSpPr>
        <p:spPr>
          <a:xfrm>
            <a:off x="1524000" y="3602038"/>
            <a:ext cx="9144000" cy="1655762"/>
          </a:xfrm>
        </p:spPr>
        <p:txBody>
          <a:bodyPr>
            <a:normAutofit/>
          </a:bodyPr>
          <a:lstStyle>
            <a:lvl1pPr marL="0" indent="0" algn="ctr">
              <a:buNone/>
              <a:defRPr sz="28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SSA - 200</a:t>
            </a:r>
          </a:p>
        </p:txBody>
      </p:sp>
      <p:grpSp>
        <p:nvGrpSpPr>
          <p:cNvPr id="9" name="Group 8">
            <a:extLst>
              <a:ext uri="{FF2B5EF4-FFF2-40B4-BE49-F238E27FC236}">
                <a16:creationId xmlns:a16="http://schemas.microsoft.com/office/drawing/2014/main" id="{D86187BD-A9A7-4B3D-8F2C-B91567B9C326}"/>
              </a:ext>
            </a:extLst>
          </p:cNvPr>
          <p:cNvGrpSpPr/>
          <p:nvPr userDrawn="1"/>
        </p:nvGrpSpPr>
        <p:grpSpPr>
          <a:xfrm>
            <a:off x="9460175" y="5892139"/>
            <a:ext cx="2606722" cy="928422"/>
            <a:chOff x="0" y="4684383"/>
            <a:chExt cx="1175626" cy="447549"/>
          </a:xfrm>
        </p:grpSpPr>
        <p:pic>
          <p:nvPicPr>
            <p:cNvPr id="7" name="Picture 6">
              <a:extLst>
                <a:ext uri="{FF2B5EF4-FFF2-40B4-BE49-F238E27FC236}">
                  <a16:creationId xmlns:a16="http://schemas.microsoft.com/office/drawing/2014/main" id="{0A3E5B43-8C12-4719-87CA-7E757457C2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8" name="Picture 7">
              <a:extLst>
                <a:ext uri="{FF2B5EF4-FFF2-40B4-BE49-F238E27FC236}">
                  <a16:creationId xmlns:a16="http://schemas.microsoft.com/office/drawing/2014/main" id="{D1FEADCA-1EA9-45D5-8DD0-F4B44D8E11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715079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7425C-18D3-491A-B44C-33310DF003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90EA820-1375-49CA-A199-58675EA20385}"/>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02902E-6772-48E0-9C32-694AC3F38F05}"/>
              </a:ext>
            </a:extLst>
          </p:cNvPr>
          <p:cNvSpPr>
            <a:spLocks noGrp="1"/>
          </p:cNvSpPr>
          <p:nvPr>
            <p:ph type="ftr" sz="quarter" idx="11"/>
          </p:nvPr>
        </p:nvSpPr>
        <p:spPr/>
        <p:txBody>
          <a:bodyPr/>
          <a:lstStyle/>
          <a:p>
            <a:r>
              <a:rPr lang="en-US" dirty="0"/>
              <a:t>SSA - 200</a:t>
            </a:r>
          </a:p>
        </p:txBody>
      </p:sp>
      <p:grpSp>
        <p:nvGrpSpPr>
          <p:cNvPr id="7" name="Group 6">
            <a:extLst>
              <a:ext uri="{FF2B5EF4-FFF2-40B4-BE49-F238E27FC236}">
                <a16:creationId xmlns:a16="http://schemas.microsoft.com/office/drawing/2014/main" id="{298F834E-EBF3-46CA-A2EC-73D50440B60A}"/>
              </a:ext>
            </a:extLst>
          </p:cNvPr>
          <p:cNvGrpSpPr/>
          <p:nvPr userDrawn="1"/>
        </p:nvGrpSpPr>
        <p:grpSpPr>
          <a:xfrm>
            <a:off x="9460175" y="5892139"/>
            <a:ext cx="2606722" cy="928422"/>
            <a:chOff x="0" y="4684383"/>
            <a:chExt cx="1175626" cy="447549"/>
          </a:xfrm>
        </p:grpSpPr>
        <p:pic>
          <p:nvPicPr>
            <p:cNvPr id="8" name="Picture 7">
              <a:extLst>
                <a:ext uri="{FF2B5EF4-FFF2-40B4-BE49-F238E27FC236}">
                  <a16:creationId xmlns:a16="http://schemas.microsoft.com/office/drawing/2014/main" id="{EB3E9659-0155-4ABB-9E67-A5BD8C5D39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9" name="Picture 8">
              <a:extLst>
                <a:ext uri="{FF2B5EF4-FFF2-40B4-BE49-F238E27FC236}">
                  <a16:creationId xmlns:a16="http://schemas.microsoft.com/office/drawing/2014/main" id="{1798BE8B-8B5E-4738-8DF7-8EF166351F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8832626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26EC-5590-4B3F-8B93-87BF6D6E26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BC31A-AFD3-475B-8FD8-2A3385AB93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470BF-A87D-49C2-A87F-81CA950634A0}"/>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FA92D832-4BA1-436E-9216-19CE6A5C0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B968E-A11B-4791-A225-DDAB8A994CFA}"/>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2775671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0060153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82304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9A23-3852-415D-8903-B7312F70C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D49E50-AD63-415E-99DA-84C92E64DE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4420E8-85C5-4B63-9A9C-1CC0FA16D3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D305D2-024D-47A9-A566-3657C84A3336}"/>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73B305F1-7C3A-47AC-B3BA-9C8569C6B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821BD-C529-4F76-B156-490A930D2AF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658065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3404228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331271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0085864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0411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522C5-0666-4DB7-83CE-5B6CB4D1C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29D95-7B38-4744-A706-F3D434E89E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97E7D-72AD-48B7-ABA5-B20ABBFBD7C7}"/>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96783C9-D241-4646-AA69-5AFF6519F7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A8567-0C73-4EE1-85D6-11E997D3CA11}"/>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3568231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4C754-EBB8-4F31-83B1-76F65241CF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C526F1-1446-4F44-BC5F-884564219E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AB0D6A-501E-4400-90AE-40AD173EACB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5" name="Footer Placeholder 4">
            <a:extLst>
              <a:ext uri="{FF2B5EF4-FFF2-40B4-BE49-F238E27FC236}">
                <a16:creationId xmlns:a16="http://schemas.microsoft.com/office/drawing/2014/main" id="{76F1E445-1BC8-4794-9C96-36BEAF07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A5DE7-2691-4958-B071-BAF6637CA8BE}"/>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283020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1881-86DC-4916-AE89-0AF94D9C29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168BAB-1836-4E96-BAD0-AAFF619D3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FF6108-0262-4DA9-B7C1-67C14C5DD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435E12-9692-4AB9-8792-8753CF5F3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54201C-5274-4011-A80E-FE3998BCD0B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6D68A9-CDBE-4250-BDC9-E32480670E89}"/>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8" name="Footer Placeholder 7">
            <a:extLst>
              <a:ext uri="{FF2B5EF4-FFF2-40B4-BE49-F238E27FC236}">
                <a16:creationId xmlns:a16="http://schemas.microsoft.com/office/drawing/2014/main" id="{9C6A8D0A-7F29-45C6-82F2-06B303437B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1795D-5472-415B-BA30-F548D00786DF}"/>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7106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3CEBF-9D6F-47EF-9EE3-62C97B8693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E9C0A-FC09-4279-A12C-CF1FC4ACCE9B}"/>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4" name="Footer Placeholder 3">
            <a:extLst>
              <a:ext uri="{FF2B5EF4-FFF2-40B4-BE49-F238E27FC236}">
                <a16:creationId xmlns:a16="http://schemas.microsoft.com/office/drawing/2014/main" id="{89A9F02E-BCCD-47A7-916C-5C304CA71A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CA5EE6-0D3B-4C18-8759-812A322530D2}"/>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137168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2CB08F-9B03-4D60-8EE4-511D62AE0DA2}"/>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3" name="Footer Placeholder 2">
            <a:extLst>
              <a:ext uri="{FF2B5EF4-FFF2-40B4-BE49-F238E27FC236}">
                <a16:creationId xmlns:a16="http://schemas.microsoft.com/office/drawing/2014/main" id="{02D76FC5-22C7-4DB5-A361-705C02029D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70A03-9867-43E1-A029-A3BE230783BC}"/>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79267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7AC-CA20-4FC5-AA54-7B5F06D7E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4311B7-6590-4631-B0EA-3CE414A88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F21C70-E3E7-4A52-B9E1-8B7E6EDF4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665185-E7E2-4539-B9D0-02A042196115}"/>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95F35328-35F6-4E9F-ACEA-7F6EDCE13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530D7-713A-4142-865D-69F2CBB2ABC3}"/>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51430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8AD64-1235-487E-9A09-7501230511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D99B9C-611F-4220-8C96-BA83A97158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0AA1A1-26F2-44A0-9322-3322B2666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20F382-0E56-432B-970C-3DABE5CA9ACE}"/>
              </a:ext>
            </a:extLst>
          </p:cNvPr>
          <p:cNvSpPr>
            <a:spLocks noGrp="1"/>
          </p:cNvSpPr>
          <p:nvPr>
            <p:ph type="dt" sz="half" idx="10"/>
          </p:nvPr>
        </p:nvSpPr>
        <p:spPr>
          <a:xfrm>
            <a:off x="838200" y="6356350"/>
            <a:ext cx="2743200" cy="365125"/>
          </a:xfrm>
          <a:prstGeom prst="rect">
            <a:avLst/>
          </a:prstGeom>
        </p:spPr>
        <p:txBody>
          <a:bodyPr/>
          <a:lstStyle/>
          <a:p>
            <a:fld id="{96DCDAD2-BF2B-4B23-962D-FA09F549519F}" type="datetimeFigureOut">
              <a:rPr lang="en-US" smtClean="0"/>
              <a:t>10/16/2018</a:t>
            </a:fld>
            <a:endParaRPr lang="en-US"/>
          </a:p>
        </p:txBody>
      </p:sp>
      <p:sp>
        <p:nvSpPr>
          <p:cNvPr id="6" name="Footer Placeholder 5">
            <a:extLst>
              <a:ext uri="{FF2B5EF4-FFF2-40B4-BE49-F238E27FC236}">
                <a16:creationId xmlns:a16="http://schemas.microsoft.com/office/drawing/2014/main" id="{E62E010E-DD6F-43A1-82AC-4AAEF7E49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1EA10F-0831-4A28-8DCF-F8218C7F6AF5}"/>
              </a:ext>
            </a:extLst>
          </p:cNvPr>
          <p:cNvSpPr>
            <a:spLocks noGrp="1"/>
          </p:cNvSpPr>
          <p:nvPr>
            <p:ph type="sldNum" sz="quarter" idx="12"/>
          </p:nvPr>
        </p:nvSpPr>
        <p:spPr>
          <a:xfrm>
            <a:off x="8610600" y="6356350"/>
            <a:ext cx="2743200" cy="365125"/>
          </a:xfrm>
          <a:prstGeom prst="rect">
            <a:avLst/>
          </a:prstGeom>
        </p:spPr>
        <p:txBody>
          <a:bodyPr/>
          <a:lstStyle/>
          <a:p>
            <a:fld id="{17033AE6-5420-42A5-A1BB-851F57D25ED1}" type="slidenum">
              <a:rPr lang="en-US" smtClean="0"/>
              <a:t>‹#›</a:t>
            </a:fld>
            <a:endParaRPr lang="en-US"/>
          </a:p>
        </p:txBody>
      </p:sp>
    </p:spTree>
    <p:extLst>
      <p:ext uri="{BB962C8B-B14F-4D97-AF65-F5344CB8AC3E}">
        <p14:creationId xmlns:p14="http://schemas.microsoft.com/office/powerpoint/2010/main" val="2495348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38908073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909E6-FB32-4A3C-90ED-DE55CC4F4B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192BF5-6A84-4855-A125-3CA36504A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859D77-4BF0-48CC-B674-0333E0B945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FCF80-DEDA-49BD-9240-B162AD20107F}" type="datetimeFigureOut">
              <a:rPr lang="en-US" smtClean="0"/>
              <a:t>10/16/2018</a:t>
            </a:fld>
            <a:endParaRPr lang="en-US"/>
          </a:p>
        </p:txBody>
      </p:sp>
      <p:sp>
        <p:nvSpPr>
          <p:cNvPr id="5" name="Footer Placeholder 4">
            <a:extLst>
              <a:ext uri="{FF2B5EF4-FFF2-40B4-BE49-F238E27FC236}">
                <a16:creationId xmlns:a16="http://schemas.microsoft.com/office/drawing/2014/main" id="{F532A83B-41EE-4FB6-A0C1-D7F0667274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E9DEB9-F466-49D3-B747-DC502C859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47259-C377-40AF-B804-A78FD97EB332}" type="slidenum">
              <a:rPr lang="en-US" smtClean="0"/>
              <a:t>‹#›</a:t>
            </a:fld>
            <a:endParaRPr lang="en-US"/>
          </a:p>
        </p:txBody>
      </p:sp>
    </p:spTree>
    <p:extLst>
      <p:ext uri="{BB962C8B-B14F-4D97-AF65-F5344CB8AC3E}">
        <p14:creationId xmlns:p14="http://schemas.microsoft.com/office/powerpoint/2010/main" val="187040770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44564627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B4B-7891-46E8-8E2C-4A43CE28B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1003D-388B-489E-B61B-028FD9516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FF24B16-6409-4A0B-A9E8-7BEDFCD37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SSA - 200</a:t>
            </a:r>
          </a:p>
        </p:txBody>
      </p:sp>
      <p:grpSp>
        <p:nvGrpSpPr>
          <p:cNvPr id="8" name="Group 7">
            <a:extLst>
              <a:ext uri="{FF2B5EF4-FFF2-40B4-BE49-F238E27FC236}">
                <a16:creationId xmlns:a16="http://schemas.microsoft.com/office/drawing/2014/main" id="{8C1E83E0-1C1D-47CB-853B-598DFFEE3018}"/>
              </a:ext>
            </a:extLst>
          </p:cNvPr>
          <p:cNvGrpSpPr/>
          <p:nvPr userDrawn="1"/>
        </p:nvGrpSpPr>
        <p:grpSpPr>
          <a:xfrm>
            <a:off x="9460175" y="5892139"/>
            <a:ext cx="2606722" cy="928422"/>
            <a:chOff x="0" y="4684383"/>
            <a:chExt cx="1175626" cy="447549"/>
          </a:xfrm>
        </p:grpSpPr>
        <p:pic>
          <p:nvPicPr>
            <p:cNvPr id="9" name="Picture 8">
              <a:extLst>
                <a:ext uri="{FF2B5EF4-FFF2-40B4-BE49-F238E27FC236}">
                  <a16:creationId xmlns:a16="http://schemas.microsoft.com/office/drawing/2014/main" id="{C247AE3A-171B-4E36-8770-E111D72C8D5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4705350"/>
              <a:ext cx="775817" cy="426582"/>
            </a:xfrm>
            <a:prstGeom prst="rect">
              <a:avLst/>
            </a:prstGeom>
          </p:spPr>
        </p:pic>
        <p:pic>
          <p:nvPicPr>
            <p:cNvPr id="10" name="Picture 9">
              <a:extLst>
                <a:ext uri="{FF2B5EF4-FFF2-40B4-BE49-F238E27FC236}">
                  <a16:creationId xmlns:a16="http://schemas.microsoft.com/office/drawing/2014/main" id="{CB3072C0-B39B-4FDC-B4B6-E51875FEB3A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99685" y="4684383"/>
              <a:ext cx="375941" cy="447549"/>
            </a:xfrm>
            <a:prstGeom prst="rect">
              <a:avLst/>
            </a:prstGeom>
          </p:spPr>
        </p:pic>
      </p:grpSp>
    </p:spTree>
    <p:extLst>
      <p:ext uri="{BB962C8B-B14F-4D97-AF65-F5344CB8AC3E}">
        <p14:creationId xmlns:p14="http://schemas.microsoft.com/office/powerpoint/2010/main" val="250641524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p:txBody>
          <a:bodyPr/>
          <a:lstStyle/>
          <a:p>
            <a:pPr lvl="0"/>
            <a:r>
              <a:rPr lang="en-US">
                <a:sym typeface="Calibri"/>
              </a:rPr>
              <a:t>Count data</a:t>
            </a:r>
            <a:endParaRPr lang="en-US" dirty="0">
              <a:sym typeface="Calibri"/>
            </a:endParaRPr>
          </a:p>
        </p:txBody>
      </p:sp>
      <p:sp>
        <p:nvSpPr>
          <p:cNvPr id="3" name="Subtitle 2">
            <a:extLst>
              <a:ext uri="{FF2B5EF4-FFF2-40B4-BE49-F238E27FC236}">
                <a16:creationId xmlns:a16="http://schemas.microsoft.com/office/drawing/2014/main" id="{6C3DEE73-8CE6-4C4C-80E5-004D003124D0}"/>
              </a:ext>
            </a:extLst>
          </p:cNvPr>
          <p:cNvSpPr>
            <a:spLocks noGrp="1"/>
          </p:cNvSpPr>
          <p:nvPr>
            <p:ph type="subTitle" idx="1"/>
          </p:nvPr>
        </p:nvSpPr>
        <p:spPr/>
        <p:txBody>
          <a:bodyPr/>
          <a:lstStyle/>
          <a:p>
            <a:r>
              <a:rPr lang="en-US" dirty="0"/>
              <a:t>SSA 200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Issues with estimating abundance</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514350" indent="-514350">
              <a:buFont typeface="+mj-lt"/>
              <a:buAutoNum type="arabicPeriod"/>
            </a:pPr>
            <a:r>
              <a:rPr lang="en-US" dirty="0"/>
              <a:t>Detectability</a:t>
            </a:r>
          </a:p>
          <a:p>
            <a:pPr marL="514350" indent="-514350">
              <a:buFont typeface="+mj-lt"/>
              <a:buAutoNum type="arabicPeriod"/>
            </a:pPr>
            <a:r>
              <a:rPr lang="en-US" dirty="0"/>
              <a:t>Spatial correlation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Issues with estimating abundance</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514350" indent="-514350">
              <a:buFont typeface="+mj-lt"/>
              <a:buAutoNum type="arabicPeriod"/>
            </a:pPr>
            <a:r>
              <a:rPr lang="en-US" dirty="0"/>
              <a:t>Detectability</a:t>
            </a:r>
          </a:p>
        </p:txBody>
      </p:sp>
      <p:pic>
        <p:nvPicPr>
          <p:cNvPr id="4" name="Google Shape;137;p19">
            <a:extLst>
              <a:ext uri="{FF2B5EF4-FFF2-40B4-BE49-F238E27FC236}">
                <a16:creationId xmlns:a16="http://schemas.microsoft.com/office/drawing/2014/main" id="{9A04B63E-BEDA-4987-A5F5-72DEFCAAFCE9}"/>
              </a:ext>
            </a:extLst>
          </p:cNvPr>
          <p:cNvPicPr preferRelativeResize="0"/>
          <p:nvPr/>
        </p:nvPicPr>
        <p:blipFill>
          <a:blip r:embed="rId3">
            <a:alphaModFix/>
          </a:blip>
          <a:stretch>
            <a:fillRect/>
          </a:stretch>
        </p:blipFill>
        <p:spPr>
          <a:xfrm>
            <a:off x="5540188" y="1559860"/>
            <a:ext cx="3318289" cy="4390726"/>
          </a:xfrm>
          <a:prstGeom prst="rect">
            <a:avLst/>
          </a:prstGeom>
          <a:noFill/>
          <a:ln>
            <a:noFill/>
          </a:ln>
        </p:spPr>
      </p:pic>
    </p:spTree>
    <p:extLst>
      <p:ext uri="{BB962C8B-B14F-4D97-AF65-F5344CB8AC3E}">
        <p14:creationId xmlns:p14="http://schemas.microsoft.com/office/powerpoint/2010/main" val="1399201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Issues with estimating abundance</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514350" indent="-514350">
              <a:buFont typeface="+mj-lt"/>
              <a:buAutoNum type="arabicPeriod"/>
            </a:pPr>
            <a:r>
              <a:rPr lang="en-US" dirty="0"/>
              <a:t>Detectability</a:t>
            </a:r>
          </a:p>
        </p:txBody>
      </p:sp>
      <p:pic>
        <p:nvPicPr>
          <p:cNvPr id="5" name="Google Shape;144;p20">
            <a:extLst>
              <a:ext uri="{FF2B5EF4-FFF2-40B4-BE49-F238E27FC236}">
                <a16:creationId xmlns:a16="http://schemas.microsoft.com/office/drawing/2014/main" id="{16DB5421-971A-46AE-85F9-B771F56A952C}"/>
              </a:ext>
            </a:extLst>
          </p:cNvPr>
          <p:cNvPicPr preferRelativeResize="0"/>
          <p:nvPr/>
        </p:nvPicPr>
        <p:blipFill>
          <a:blip r:embed="rId3">
            <a:alphaModFix/>
          </a:blip>
          <a:stretch>
            <a:fillRect/>
          </a:stretch>
        </p:blipFill>
        <p:spPr>
          <a:xfrm>
            <a:off x="4621497" y="1395339"/>
            <a:ext cx="4641225" cy="4781624"/>
          </a:xfrm>
          <a:prstGeom prst="rect">
            <a:avLst/>
          </a:prstGeom>
          <a:noFill/>
          <a:ln>
            <a:noFill/>
          </a:ln>
        </p:spPr>
      </p:pic>
      <p:sp>
        <p:nvSpPr>
          <p:cNvPr id="6" name="Google Shape;145;p20">
            <a:extLst>
              <a:ext uri="{FF2B5EF4-FFF2-40B4-BE49-F238E27FC236}">
                <a16:creationId xmlns:a16="http://schemas.microsoft.com/office/drawing/2014/main" id="{17961940-B742-4D7C-B6DC-040496DBDF18}"/>
              </a:ext>
            </a:extLst>
          </p:cNvPr>
          <p:cNvSpPr txBox="1"/>
          <p:nvPr/>
        </p:nvSpPr>
        <p:spPr>
          <a:xfrm>
            <a:off x="1429278" y="5033962"/>
            <a:ext cx="3000000" cy="1143001"/>
          </a:xfrm>
          <a:prstGeom prst="rect">
            <a:avLst/>
          </a:prstGeom>
          <a:noFill/>
          <a:ln>
            <a:noFill/>
          </a:ln>
        </p:spPr>
        <p:txBody>
          <a:bodyPr spcFirstLastPara="1" wrap="square" lIns="91425" tIns="91425" rIns="91425" bIns="91425" anchor="ctr" anchorCtr="0">
            <a:noAutofit/>
          </a:bodyPr>
          <a:lstStyle/>
          <a:p>
            <a:pPr marL="161925" marR="101600" lvl="0" rtl="0">
              <a:lnSpc>
                <a:spcPct val="114285"/>
              </a:lnSpc>
              <a:spcBef>
                <a:spcPts val="800"/>
              </a:spcBef>
              <a:spcAft>
                <a:spcPts val="0"/>
              </a:spcAft>
              <a:buClr>
                <a:srgbClr val="14171A"/>
              </a:buClr>
              <a:buSzPts val="1050"/>
            </a:pPr>
            <a:r>
              <a:rPr lang="en-US" sz="2000" b="1" dirty="0">
                <a:solidFill>
                  <a:srgbClr val="14171A"/>
                </a:solidFill>
                <a:highlight>
                  <a:srgbClr val="FFFFFF"/>
                </a:highlight>
              </a:rPr>
              <a:t>6,925</a:t>
            </a:r>
            <a:r>
              <a:rPr lang="en-US" sz="2000" dirty="0">
                <a:solidFill>
                  <a:srgbClr val="657786"/>
                </a:solidFill>
                <a:highlight>
                  <a:srgbClr val="FFFFFF"/>
                </a:highlight>
              </a:rPr>
              <a:t> Retweets</a:t>
            </a:r>
            <a:endParaRPr sz="2000" dirty="0">
              <a:solidFill>
                <a:srgbClr val="657786"/>
              </a:solidFill>
              <a:highlight>
                <a:srgbClr val="FFFFFF"/>
              </a:highlight>
            </a:endParaRPr>
          </a:p>
          <a:p>
            <a:pPr marL="161925" marR="101600" lvl="0" rtl="0">
              <a:lnSpc>
                <a:spcPct val="114285"/>
              </a:lnSpc>
              <a:spcBef>
                <a:spcPts val="0"/>
              </a:spcBef>
              <a:spcAft>
                <a:spcPts val="0"/>
              </a:spcAft>
              <a:buClr>
                <a:srgbClr val="14171A"/>
              </a:buClr>
              <a:buSzPts val="1050"/>
            </a:pPr>
            <a:r>
              <a:rPr lang="en-US" sz="2000" b="1" dirty="0">
                <a:solidFill>
                  <a:srgbClr val="FF691F"/>
                </a:solidFill>
                <a:highlight>
                  <a:srgbClr val="FFFFFF"/>
                </a:highlight>
              </a:rPr>
              <a:t>23,876</a:t>
            </a:r>
            <a:r>
              <a:rPr lang="en-US" sz="2000" dirty="0">
                <a:solidFill>
                  <a:srgbClr val="FF691F"/>
                </a:solidFill>
                <a:highlight>
                  <a:srgbClr val="FFFFFF"/>
                </a:highlight>
              </a:rPr>
              <a:t> Likes</a:t>
            </a:r>
            <a:endParaRPr sz="2000" dirty="0">
              <a:solidFill>
                <a:srgbClr val="FF691F"/>
              </a:solidFill>
              <a:highlight>
                <a:srgbClr val="FFFFFF"/>
              </a:highlight>
            </a:endParaRPr>
          </a:p>
        </p:txBody>
      </p:sp>
    </p:spTree>
    <p:extLst>
      <p:ext uri="{BB962C8B-B14F-4D97-AF65-F5344CB8AC3E}">
        <p14:creationId xmlns:p14="http://schemas.microsoft.com/office/powerpoint/2010/main" val="277828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3" name="Google Shape;153;p21"/>
          <p:cNvPicPr preferRelativeResize="0"/>
          <p:nvPr/>
        </p:nvPicPr>
        <p:blipFill rotWithShape="1">
          <a:blip r:embed="rId3">
            <a:alphaModFix/>
          </a:blip>
          <a:srcRect/>
          <a:stretch/>
        </p:blipFill>
        <p:spPr>
          <a:xfrm>
            <a:off x="4680700" y="1708522"/>
            <a:ext cx="6952500" cy="3908100"/>
          </a:xfrm>
          <a:prstGeom prst="rect">
            <a:avLst/>
          </a:prstGeom>
          <a:noFill/>
          <a:ln w="12700" cap="flat" cmpd="sng">
            <a:solidFill>
              <a:schemeClr val="dk1"/>
            </a:solidFill>
            <a:prstDash val="solid"/>
            <a:round/>
            <a:headEnd type="none" w="sm" len="sm"/>
            <a:tailEnd type="none" w="sm" len="sm"/>
          </a:ln>
        </p:spPr>
      </p:pic>
      <p:sp>
        <p:nvSpPr>
          <p:cNvPr id="154" name="Google Shape;154;p21"/>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pic>
        <p:nvPicPr>
          <p:cNvPr id="155" name="Google Shape;155;p21"/>
          <p:cNvPicPr preferRelativeResize="0"/>
          <p:nvPr/>
        </p:nvPicPr>
        <p:blipFill rotWithShape="1">
          <a:blip r:embed="rId4">
            <a:alphaModFix/>
          </a:blip>
          <a:srcRect/>
          <a:stretch/>
        </p:blipFill>
        <p:spPr>
          <a:xfrm>
            <a:off x="11226800" y="5892800"/>
            <a:ext cx="812800" cy="812800"/>
          </a:xfrm>
          <a:prstGeom prst="rect">
            <a:avLst/>
          </a:prstGeom>
          <a:noFill/>
          <a:ln>
            <a:noFill/>
          </a:ln>
        </p:spPr>
      </p:pic>
      <p:sp>
        <p:nvSpPr>
          <p:cNvPr id="2" name="TextBox 1">
            <a:extLst>
              <a:ext uri="{FF2B5EF4-FFF2-40B4-BE49-F238E27FC236}">
                <a16:creationId xmlns:a16="http://schemas.microsoft.com/office/drawing/2014/main" id="{EF115FD0-3851-4B30-90B3-6EC71583CC9D}"/>
              </a:ext>
            </a:extLst>
          </p:cNvPr>
          <p:cNvSpPr txBox="1"/>
          <p:nvPr/>
        </p:nvSpPr>
        <p:spPr>
          <a:xfrm>
            <a:off x="431842" y="4323960"/>
            <a:ext cx="4248858" cy="1292662"/>
          </a:xfrm>
          <a:prstGeom prst="rect">
            <a:avLst/>
          </a:prstGeom>
          <a:noFill/>
        </p:spPr>
        <p:txBody>
          <a:bodyPr wrap="square" rtlCol="0">
            <a:spAutoFit/>
          </a:bodyPr>
          <a:lstStyle/>
          <a:p>
            <a:r>
              <a:rPr lang="en-US" sz="2000" b="1" dirty="0">
                <a:solidFill>
                  <a:schemeClr val="dk1"/>
                </a:solidFill>
                <a:latin typeface="Calibri"/>
                <a:ea typeface="Calibri"/>
                <a:cs typeface="Calibri"/>
                <a:sym typeface="Calibri"/>
              </a:rPr>
              <a:t>Mackenzie et al 2002. </a:t>
            </a:r>
            <a:r>
              <a:rPr lang="en-US" sz="2000" dirty="0">
                <a:solidFill>
                  <a:schemeClr val="dk1"/>
                </a:solidFill>
                <a:latin typeface="Calibri"/>
                <a:ea typeface="Calibri"/>
                <a:cs typeface="Calibri"/>
                <a:sym typeface="Calibri"/>
              </a:rPr>
              <a:t>Estimating site occupancy rates when detection probabilities are less than one. </a:t>
            </a:r>
            <a:r>
              <a:rPr lang="en-US" sz="2000" i="1" dirty="0">
                <a:solidFill>
                  <a:schemeClr val="dk1"/>
                </a:solidFill>
                <a:latin typeface="Calibri"/>
                <a:ea typeface="Calibri"/>
                <a:cs typeface="Calibri"/>
                <a:sym typeface="Calibri"/>
              </a:rPr>
              <a:t>Ecology</a:t>
            </a:r>
          </a:p>
          <a:p>
            <a:endParaRPr lang="en-US" dirty="0"/>
          </a:p>
        </p:txBody>
      </p:sp>
      <p:sp>
        <p:nvSpPr>
          <p:cNvPr id="3" name="Oval 2">
            <a:extLst>
              <a:ext uri="{FF2B5EF4-FFF2-40B4-BE49-F238E27FC236}">
                <a16:creationId xmlns:a16="http://schemas.microsoft.com/office/drawing/2014/main" id="{F53C6842-5480-4DE9-B78C-9EF6A9CB1468}"/>
              </a:ext>
            </a:extLst>
          </p:cNvPr>
          <p:cNvSpPr/>
          <p:nvPr/>
        </p:nvSpPr>
        <p:spPr>
          <a:xfrm>
            <a:off x="7282927" y="3216536"/>
            <a:ext cx="1194099" cy="968189"/>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D59A874-0147-42A4-BC9C-46CDC2438E5D}"/>
              </a:ext>
            </a:extLst>
          </p:cNvPr>
          <p:cNvSpPr>
            <a:spLocks noGrp="1"/>
          </p:cNvSpPr>
          <p:nvPr>
            <p:ph type="title"/>
          </p:nvPr>
        </p:nvSpPr>
        <p:spPr/>
        <p:txBody>
          <a:bodyPr/>
          <a:lstStyle/>
          <a:p>
            <a:r>
              <a:rPr lang="en-US" dirty="0"/>
              <a:t>Issue 1: Detectability</a:t>
            </a:r>
          </a:p>
        </p:txBody>
      </p:sp>
      <p:sp>
        <p:nvSpPr>
          <p:cNvPr id="5" name="Content Placeholder 4">
            <a:extLst>
              <a:ext uri="{FF2B5EF4-FFF2-40B4-BE49-F238E27FC236}">
                <a16:creationId xmlns:a16="http://schemas.microsoft.com/office/drawing/2014/main" id="{DBF26D0A-BBE6-42E6-808E-C2123D18DA33}"/>
              </a:ext>
            </a:extLst>
          </p:cNvPr>
          <p:cNvSpPr>
            <a:spLocks noGrp="1"/>
          </p:cNvSpPr>
          <p:nvPr>
            <p:ph idx="1"/>
          </p:nvPr>
        </p:nvSpPr>
        <p:spPr/>
        <p:txBody>
          <a:bodyPr/>
          <a:lstStyle/>
          <a:p>
            <a:r>
              <a:rPr lang="en-US" dirty="0"/>
              <a:t>Availability</a:t>
            </a:r>
          </a:p>
          <a:p>
            <a:r>
              <a:rPr lang="en-US" dirty="0"/>
              <a:t>Detection</a:t>
            </a:r>
          </a:p>
          <a:p>
            <a:r>
              <a:rPr lang="en-US" dirty="0"/>
              <a:t>Intraspecific variation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21"/>
          <p:cNvSpPr txBox="1"/>
          <p:nvPr/>
        </p:nvSpPr>
        <p:spPr>
          <a:xfrm>
            <a:off x="1089821" y="5447671"/>
            <a:ext cx="10291800" cy="677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p:txBody>
      </p:sp>
      <p:sp>
        <p:nvSpPr>
          <p:cNvPr id="4" name="Title 3">
            <a:extLst>
              <a:ext uri="{FF2B5EF4-FFF2-40B4-BE49-F238E27FC236}">
                <a16:creationId xmlns:a16="http://schemas.microsoft.com/office/drawing/2014/main" id="{4D59A874-0147-42A4-BC9C-46CDC2438E5D}"/>
              </a:ext>
            </a:extLst>
          </p:cNvPr>
          <p:cNvSpPr>
            <a:spLocks noGrp="1"/>
          </p:cNvSpPr>
          <p:nvPr>
            <p:ph type="title"/>
          </p:nvPr>
        </p:nvSpPr>
        <p:spPr/>
        <p:txBody>
          <a:bodyPr/>
          <a:lstStyle/>
          <a:p>
            <a:r>
              <a:rPr lang="en-US" dirty="0"/>
              <a:t>Issue 2: Spatial Correlation</a:t>
            </a:r>
          </a:p>
        </p:txBody>
      </p:sp>
      <p:grpSp>
        <p:nvGrpSpPr>
          <p:cNvPr id="9" name="Group 8">
            <a:extLst>
              <a:ext uri="{FF2B5EF4-FFF2-40B4-BE49-F238E27FC236}">
                <a16:creationId xmlns:a16="http://schemas.microsoft.com/office/drawing/2014/main" id="{F80FBC8F-B089-4637-83A1-CFA90132B3DA}"/>
              </a:ext>
            </a:extLst>
          </p:cNvPr>
          <p:cNvGrpSpPr/>
          <p:nvPr/>
        </p:nvGrpSpPr>
        <p:grpSpPr>
          <a:xfrm>
            <a:off x="1856189" y="2023700"/>
            <a:ext cx="8759063" cy="3289034"/>
            <a:chOff x="1945450" y="1664360"/>
            <a:chExt cx="8759063" cy="3289034"/>
          </a:xfrm>
        </p:grpSpPr>
        <p:pic>
          <p:nvPicPr>
            <p:cNvPr id="10" name="Google Shape;192;p23">
              <a:extLst>
                <a:ext uri="{FF2B5EF4-FFF2-40B4-BE49-F238E27FC236}">
                  <a16:creationId xmlns:a16="http://schemas.microsoft.com/office/drawing/2014/main" id="{C97D4C4B-05E9-4229-9DC1-321443C24640}"/>
                </a:ext>
              </a:extLst>
            </p:cNvPr>
            <p:cNvPicPr preferRelativeResize="0"/>
            <p:nvPr/>
          </p:nvPicPr>
          <p:blipFill rotWithShape="1">
            <a:blip r:embed="rId3">
              <a:alphaModFix/>
            </a:blip>
            <a:srcRect/>
            <a:stretch/>
          </p:blipFill>
          <p:spPr>
            <a:xfrm>
              <a:off x="6130224" y="2986094"/>
              <a:ext cx="643593" cy="552780"/>
            </a:xfrm>
            <a:prstGeom prst="rect">
              <a:avLst/>
            </a:prstGeom>
            <a:noFill/>
            <a:ln>
              <a:noFill/>
            </a:ln>
          </p:spPr>
        </p:pic>
        <p:pic>
          <p:nvPicPr>
            <p:cNvPr id="11" name="Google Shape;174;p23">
              <a:extLst>
                <a:ext uri="{FF2B5EF4-FFF2-40B4-BE49-F238E27FC236}">
                  <a16:creationId xmlns:a16="http://schemas.microsoft.com/office/drawing/2014/main" id="{B65A0C27-44A3-4365-AB3D-1B52BDA2FA7B}"/>
                </a:ext>
              </a:extLst>
            </p:cNvPr>
            <p:cNvPicPr preferRelativeResize="0"/>
            <p:nvPr/>
          </p:nvPicPr>
          <p:blipFill rotWithShape="1">
            <a:blip r:embed="rId3">
              <a:alphaModFix/>
            </a:blip>
            <a:srcRect/>
            <a:stretch/>
          </p:blipFill>
          <p:spPr>
            <a:xfrm>
              <a:off x="2808499" y="2317121"/>
              <a:ext cx="643593" cy="552780"/>
            </a:xfrm>
            <a:prstGeom prst="rect">
              <a:avLst/>
            </a:prstGeom>
            <a:noFill/>
            <a:ln>
              <a:noFill/>
            </a:ln>
          </p:spPr>
        </p:pic>
        <p:pic>
          <p:nvPicPr>
            <p:cNvPr id="12" name="Google Shape;175;p23">
              <a:extLst>
                <a:ext uri="{FF2B5EF4-FFF2-40B4-BE49-F238E27FC236}">
                  <a16:creationId xmlns:a16="http://schemas.microsoft.com/office/drawing/2014/main" id="{B0E9DE6E-9F42-4734-8917-343F4CB07925}"/>
                </a:ext>
              </a:extLst>
            </p:cNvPr>
            <p:cNvPicPr preferRelativeResize="0"/>
            <p:nvPr/>
          </p:nvPicPr>
          <p:blipFill rotWithShape="1">
            <a:blip r:embed="rId3">
              <a:alphaModFix/>
            </a:blip>
            <a:srcRect/>
            <a:stretch/>
          </p:blipFill>
          <p:spPr>
            <a:xfrm>
              <a:off x="2089329" y="3304149"/>
              <a:ext cx="643593" cy="552780"/>
            </a:xfrm>
            <a:prstGeom prst="rect">
              <a:avLst/>
            </a:prstGeom>
            <a:noFill/>
            <a:ln>
              <a:noFill/>
            </a:ln>
          </p:spPr>
        </p:pic>
        <p:pic>
          <p:nvPicPr>
            <p:cNvPr id="13" name="Google Shape;176;p23">
              <a:extLst>
                <a:ext uri="{FF2B5EF4-FFF2-40B4-BE49-F238E27FC236}">
                  <a16:creationId xmlns:a16="http://schemas.microsoft.com/office/drawing/2014/main" id="{E4F71866-F760-4193-827A-2E68851C798C}"/>
                </a:ext>
              </a:extLst>
            </p:cNvPr>
            <p:cNvPicPr preferRelativeResize="0"/>
            <p:nvPr/>
          </p:nvPicPr>
          <p:blipFill rotWithShape="1">
            <a:blip r:embed="rId3">
              <a:alphaModFix/>
            </a:blip>
            <a:srcRect/>
            <a:stretch/>
          </p:blipFill>
          <p:spPr>
            <a:xfrm>
              <a:off x="7816547" y="2198656"/>
              <a:ext cx="643593" cy="552780"/>
            </a:xfrm>
            <a:prstGeom prst="rect">
              <a:avLst/>
            </a:prstGeom>
            <a:noFill/>
            <a:ln>
              <a:noFill/>
            </a:ln>
          </p:spPr>
        </p:pic>
        <p:pic>
          <p:nvPicPr>
            <p:cNvPr id="14" name="Google Shape;177;p23">
              <a:extLst>
                <a:ext uri="{FF2B5EF4-FFF2-40B4-BE49-F238E27FC236}">
                  <a16:creationId xmlns:a16="http://schemas.microsoft.com/office/drawing/2014/main" id="{6DC0AC75-0767-422C-808C-CB67616B3D87}"/>
                </a:ext>
              </a:extLst>
            </p:cNvPr>
            <p:cNvPicPr preferRelativeResize="0"/>
            <p:nvPr/>
          </p:nvPicPr>
          <p:blipFill rotWithShape="1">
            <a:blip r:embed="rId3">
              <a:alphaModFix/>
            </a:blip>
            <a:srcRect/>
            <a:stretch/>
          </p:blipFill>
          <p:spPr>
            <a:xfrm>
              <a:off x="7768257" y="2569718"/>
              <a:ext cx="643593" cy="552780"/>
            </a:xfrm>
            <a:prstGeom prst="rect">
              <a:avLst/>
            </a:prstGeom>
            <a:noFill/>
            <a:ln>
              <a:noFill/>
            </a:ln>
          </p:spPr>
        </p:pic>
        <p:pic>
          <p:nvPicPr>
            <p:cNvPr id="15" name="Google Shape;178;p23">
              <a:extLst>
                <a:ext uri="{FF2B5EF4-FFF2-40B4-BE49-F238E27FC236}">
                  <a16:creationId xmlns:a16="http://schemas.microsoft.com/office/drawing/2014/main" id="{52D5C5B0-3186-4407-8919-1519842A3AFC}"/>
                </a:ext>
              </a:extLst>
            </p:cNvPr>
            <p:cNvPicPr preferRelativeResize="0"/>
            <p:nvPr/>
          </p:nvPicPr>
          <p:blipFill rotWithShape="1">
            <a:blip r:embed="rId3">
              <a:alphaModFix/>
            </a:blip>
            <a:srcRect/>
            <a:stretch/>
          </p:blipFill>
          <p:spPr>
            <a:xfrm>
              <a:off x="8256381" y="1721529"/>
              <a:ext cx="643593" cy="552780"/>
            </a:xfrm>
            <a:prstGeom prst="rect">
              <a:avLst/>
            </a:prstGeom>
            <a:noFill/>
            <a:ln>
              <a:noFill/>
            </a:ln>
          </p:spPr>
        </p:pic>
        <p:pic>
          <p:nvPicPr>
            <p:cNvPr id="16" name="Google Shape;179;p23">
              <a:extLst>
                <a:ext uri="{FF2B5EF4-FFF2-40B4-BE49-F238E27FC236}">
                  <a16:creationId xmlns:a16="http://schemas.microsoft.com/office/drawing/2014/main" id="{11D158D4-7337-462D-9E93-8ABF1C330FAD}"/>
                </a:ext>
              </a:extLst>
            </p:cNvPr>
            <p:cNvPicPr preferRelativeResize="0"/>
            <p:nvPr/>
          </p:nvPicPr>
          <p:blipFill rotWithShape="1">
            <a:blip r:embed="rId3">
              <a:alphaModFix/>
            </a:blip>
            <a:srcRect l="16128" r="14726" b="23944"/>
            <a:stretch/>
          </p:blipFill>
          <p:spPr>
            <a:xfrm>
              <a:off x="8806854" y="1787707"/>
              <a:ext cx="445009" cy="420425"/>
            </a:xfrm>
            <a:prstGeom prst="rect">
              <a:avLst/>
            </a:prstGeom>
            <a:noFill/>
            <a:ln>
              <a:noFill/>
            </a:ln>
          </p:spPr>
        </p:pic>
        <p:pic>
          <p:nvPicPr>
            <p:cNvPr id="17" name="Google Shape;180;p23">
              <a:extLst>
                <a:ext uri="{FF2B5EF4-FFF2-40B4-BE49-F238E27FC236}">
                  <a16:creationId xmlns:a16="http://schemas.microsoft.com/office/drawing/2014/main" id="{F4001C08-7706-4373-9725-8385DC24DCF0}"/>
                </a:ext>
              </a:extLst>
            </p:cNvPr>
            <p:cNvPicPr preferRelativeResize="0"/>
            <p:nvPr/>
          </p:nvPicPr>
          <p:blipFill rotWithShape="1">
            <a:blip r:embed="rId4">
              <a:alphaModFix/>
            </a:blip>
            <a:srcRect l="16128" r="14726" b="23944"/>
            <a:stretch/>
          </p:blipFill>
          <p:spPr>
            <a:xfrm>
              <a:off x="9377234" y="1976538"/>
              <a:ext cx="445009" cy="420425"/>
            </a:xfrm>
            <a:prstGeom prst="rect">
              <a:avLst/>
            </a:prstGeom>
            <a:noFill/>
            <a:ln>
              <a:noFill/>
            </a:ln>
          </p:spPr>
        </p:pic>
        <p:pic>
          <p:nvPicPr>
            <p:cNvPr id="18" name="Google Shape;181;p23">
              <a:extLst>
                <a:ext uri="{FF2B5EF4-FFF2-40B4-BE49-F238E27FC236}">
                  <a16:creationId xmlns:a16="http://schemas.microsoft.com/office/drawing/2014/main" id="{3E373E8D-A5B8-4132-9CC5-40FB51E01475}"/>
                </a:ext>
              </a:extLst>
            </p:cNvPr>
            <p:cNvPicPr preferRelativeResize="0"/>
            <p:nvPr/>
          </p:nvPicPr>
          <p:blipFill rotWithShape="1">
            <a:blip r:embed="rId3">
              <a:alphaModFix/>
            </a:blip>
            <a:srcRect/>
            <a:stretch/>
          </p:blipFill>
          <p:spPr>
            <a:xfrm>
              <a:off x="9589662" y="2340086"/>
              <a:ext cx="643593" cy="552780"/>
            </a:xfrm>
            <a:prstGeom prst="rect">
              <a:avLst/>
            </a:prstGeom>
            <a:noFill/>
            <a:ln>
              <a:noFill/>
            </a:ln>
          </p:spPr>
        </p:pic>
        <p:pic>
          <p:nvPicPr>
            <p:cNvPr id="19" name="Google Shape;183;p23">
              <a:extLst>
                <a:ext uri="{FF2B5EF4-FFF2-40B4-BE49-F238E27FC236}">
                  <a16:creationId xmlns:a16="http://schemas.microsoft.com/office/drawing/2014/main" id="{6C0681C9-57B8-44DA-921B-0C0783879A77}"/>
                </a:ext>
              </a:extLst>
            </p:cNvPr>
            <p:cNvPicPr preferRelativeResize="0"/>
            <p:nvPr/>
          </p:nvPicPr>
          <p:blipFill rotWithShape="1">
            <a:blip r:embed="rId3">
              <a:alphaModFix/>
            </a:blip>
            <a:srcRect/>
            <a:stretch/>
          </p:blipFill>
          <p:spPr>
            <a:xfrm>
              <a:off x="8337059" y="2148184"/>
              <a:ext cx="643593" cy="552780"/>
            </a:xfrm>
            <a:prstGeom prst="rect">
              <a:avLst/>
            </a:prstGeom>
            <a:noFill/>
            <a:ln>
              <a:noFill/>
            </a:ln>
          </p:spPr>
        </p:pic>
        <p:pic>
          <p:nvPicPr>
            <p:cNvPr id="20" name="Google Shape;184;p23">
              <a:extLst>
                <a:ext uri="{FF2B5EF4-FFF2-40B4-BE49-F238E27FC236}">
                  <a16:creationId xmlns:a16="http://schemas.microsoft.com/office/drawing/2014/main" id="{F4D6C0A8-A85F-4C95-87CB-504F9C6A0A77}"/>
                </a:ext>
              </a:extLst>
            </p:cNvPr>
            <p:cNvPicPr preferRelativeResize="0"/>
            <p:nvPr/>
          </p:nvPicPr>
          <p:blipFill rotWithShape="1">
            <a:blip r:embed="rId3">
              <a:alphaModFix/>
            </a:blip>
            <a:srcRect/>
            <a:stretch/>
          </p:blipFill>
          <p:spPr>
            <a:xfrm>
              <a:off x="9251863" y="2698556"/>
              <a:ext cx="643593" cy="552780"/>
            </a:xfrm>
            <a:prstGeom prst="rect">
              <a:avLst/>
            </a:prstGeom>
            <a:noFill/>
            <a:ln>
              <a:noFill/>
            </a:ln>
          </p:spPr>
        </p:pic>
        <p:pic>
          <p:nvPicPr>
            <p:cNvPr id="21" name="Google Shape;185;p23">
              <a:extLst>
                <a:ext uri="{FF2B5EF4-FFF2-40B4-BE49-F238E27FC236}">
                  <a16:creationId xmlns:a16="http://schemas.microsoft.com/office/drawing/2014/main" id="{BB6A42C5-B64E-431D-AB35-D35FF96C4C07}"/>
                </a:ext>
              </a:extLst>
            </p:cNvPr>
            <p:cNvPicPr preferRelativeResize="0"/>
            <p:nvPr/>
          </p:nvPicPr>
          <p:blipFill rotWithShape="1">
            <a:blip r:embed="rId3">
              <a:alphaModFix/>
            </a:blip>
            <a:srcRect/>
            <a:stretch/>
          </p:blipFill>
          <p:spPr>
            <a:xfrm>
              <a:off x="8849771" y="2282674"/>
              <a:ext cx="643593" cy="552780"/>
            </a:xfrm>
            <a:prstGeom prst="rect">
              <a:avLst/>
            </a:prstGeom>
            <a:noFill/>
            <a:ln>
              <a:noFill/>
            </a:ln>
          </p:spPr>
        </p:pic>
        <p:pic>
          <p:nvPicPr>
            <p:cNvPr id="22" name="Google Shape;186;p23">
              <a:extLst>
                <a:ext uri="{FF2B5EF4-FFF2-40B4-BE49-F238E27FC236}">
                  <a16:creationId xmlns:a16="http://schemas.microsoft.com/office/drawing/2014/main" id="{A05E309D-BF1D-4F26-8173-0A92E54CFD6C}"/>
                </a:ext>
              </a:extLst>
            </p:cNvPr>
            <p:cNvPicPr preferRelativeResize="0"/>
            <p:nvPr/>
          </p:nvPicPr>
          <p:blipFill rotWithShape="1">
            <a:blip r:embed="rId3">
              <a:alphaModFix/>
            </a:blip>
            <a:srcRect/>
            <a:stretch/>
          </p:blipFill>
          <p:spPr>
            <a:xfrm>
              <a:off x="8697777" y="2719938"/>
              <a:ext cx="643593" cy="552780"/>
            </a:xfrm>
            <a:prstGeom prst="rect">
              <a:avLst/>
            </a:prstGeom>
            <a:noFill/>
            <a:ln>
              <a:noFill/>
            </a:ln>
          </p:spPr>
        </p:pic>
        <p:pic>
          <p:nvPicPr>
            <p:cNvPr id="23" name="Google Shape;187;p23">
              <a:extLst>
                <a:ext uri="{FF2B5EF4-FFF2-40B4-BE49-F238E27FC236}">
                  <a16:creationId xmlns:a16="http://schemas.microsoft.com/office/drawing/2014/main" id="{B2ABFE3D-BFAA-40A7-8B74-61C0E3B237C1}"/>
                </a:ext>
              </a:extLst>
            </p:cNvPr>
            <p:cNvPicPr preferRelativeResize="0"/>
            <p:nvPr/>
          </p:nvPicPr>
          <p:blipFill rotWithShape="1">
            <a:blip r:embed="rId3">
              <a:alphaModFix/>
            </a:blip>
            <a:srcRect/>
            <a:stretch/>
          </p:blipFill>
          <p:spPr>
            <a:xfrm>
              <a:off x="5378535" y="1883776"/>
              <a:ext cx="643593" cy="552780"/>
            </a:xfrm>
            <a:prstGeom prst="rect">
              <a:avLst/>
            </a:prstGeom>
            <a:noFill/>
            <a:ln>
              <a:noFill/>
            </a:ln>
          </p:spPr>
        </p:pic>
        <p:pic>
          <p:nvPicPr>
            <p:cNvPr id="24" name="Google Shape;188;p23">
              <a:extLst>
                <a:ext uri="{FF2B5EF4-FFF2-40B4-BE49-F238E27FC236}">
                  <a16:creationId xmlns:a16="http://schemas.microsoft.com/office/drawing/2014/main" id="{3332BB28-1B26-4612-BF78-0D95D1EDEEA5}"/>
                </a:ext>
              </a:extLst>
            </p:cNvPr>
            <p:cNvPicPr preferRelativeResize="0"/>
            <p:nvPr/>
          </p:nvPicPr>
          <p:blipFill rotWithShape="1">
            <a:blip r:embed="rId3">
              <a:alphaModFix/>
            </a:blip>
            <a:srcRect/>
            <a:stretch/>
          </p:blipFill>
          <p:spPr>
            <a:xfrm>
              <a:off x="5919722" y="1874240"/>
              <a:ext cx="643593" cy="552780"/>
            </a:xfrm>
            <a:prstGeom prst="rect">
              <a:avLst/>
            </a:prstGeom>
            <a:noFill/>
            <a:ln>
              <a:noFill/>
            </a:ln>
          </p:spPr>
        </p:pic>
        <p:pic>
          <p:nvPicPr>
            <p:cNvPr id="25" name="Google Shape;189;p23">
              <a:extLst>
                <a:ext uri="{FF2B5EF4-FFF2-40B4-BE49-F238E27FC236}">
                  <a16:creationId xmlns:a16="http://schemas.microsoft.com/office/drawing/2014/main" id="{F4B2B320-FD27-4B05-905B-1D2FE037E669}"/>
                </a:ext>
              </a:extLst>
            </p:cNvPr>
            <p:cNvPicPr preferRelativeResize="0"/>
            <p:nvPr/>
          </p:nvPicPr>
          <p:blipFill rotWithShape="1">
            <a:blip r:embed="rId3">
              <a:alphaModFix/>
            </a:blip>
            <a:srcRect/>
            <a:stretch/>
          </p:blipFill>
          <p:spPr>
            <a:xfrm>
              <a:off x="6381376" y="1911124"/>
              <a:ext cx="643593" cy="552780"/>
            </a:xfrm>
            <a:prstGeom prst="rect">
              <a:avLst/>
            </a:prstGeom>
            <a:noFill/>
            <a:ln>
              <a:noFill/>
            </a:ln>
          </p:spPr>
        </p:pic>
        <p:pic>
          <p:nvPicPr>
            <p:cNvPr id="26" name="Google Shape;190;p23">
              <a:extLst>
                <a:ext uri="{FF2B5EF4-FFF2-40B4-BE49-F238E27FC236}">
                  <a16:creationId xmlns:a16="http://schemas.microsoft.com/office/drawing/2014/main" id="{83835FBD-8B29-4D97-A81B-A516946AC4FF}"/>
                </a:ext>
              </a:extLst>
            </p:cNvPr>
            <p:cNvPicPr preferRelativeResize="0"/>
            <p:nvPr/>
          </p:nvPicPr>
          <p:blipFill rotWithShape="1">
            <a:blip r:embed="rId3">
              <a:alphaModFix/>
            </a:blip>
            <a:srcRect/>
            <a:stretch/>
          </p:blipFill>
          <p:spPr>
            <a:xfrm>
              <a:off x="5055080" y="2444930"/>
              <a:ext cx="643593" cy="552780"/>
            </a:xfrm>
            <a:prstGeom prst="rect">
              <a:avLst/>
            </a:prstGeom>
            <a:noFill/>
            <a:ln>
              <a:noFill/>
            </a:ln>
          </p:spPr>
        </p:pic>
        <p:pic>
          <p:nvPicPr>
            <p:cNvPr id="27" name="Google Shape;193;p23">
              <a:extLst>
                <a:ext uri="{FF2B5EF4-FFF2-40B4-BE49-F238E27FC236}">
                  <a16:creationId xmlns:a16="http://schemas.microsoft.com/office/drawing/2014/main" id="{7AA5ACAC-6660-49F2-B32E-83C7226B5542}"/>
                </a:ext>
              </a:extLst>
            </p:cNvPr>
            <p:cNvPicPr preferRelativeResize="0"/>
            <p:nvPr/>
          </p:nvPicPr>
          <p:blipFill rotWithShape="1">
            <a:blip r:embed="rId3">
              <a:alphaModFix/>
            </a:blip>
            <a:srcRect/>
            <a:stretch/>
          </p:blipFill>
          <p:spPr>
            <a:xfrm>
              <a:off x="6617105" y="2932304"/>
              <a:ext cx="643593" cy="552780"/>
            </a:xfrm>
            <a:prstGeom prst="rect">
              <a:avLst/>
            </a:prstGeom>
            <a:noFill/>
            <a:ln>
              <a:noFill/>
            </a:ln>
          </p:spPr>
        </p:pic>
        <p:pic>
          <p:nvPicPr>
            <p:cNvPr id="28" name="Google Shape;195;p23">
              <a:extLst>
                <a:ext uri="{FF2B5EF4-FFF2-40B4-BE49-F238E27FC236}">
                  <a16:creationId xmlns:a16="http://schemas.microsoft.com/office/drawing/2014/main" id="{D4C2690F-A359-42F3-BB2C-189E2B6F3A4C}"/>
                </a:ext>
              </a:extLst>
            </p:cNvPr>
            <p:cNvPicPr preferRelativeResize="0"/>
            <p:nvPr/>
          </p:nvPicPr>
          <p:blipFill rotWithShape="1">
            <a:blip r:embed="rId3">
              <a:alphaModFix/>
            </a:blip>
            <a:srcRect/>
            <a:stretch/>
          </p:blipFill>
          <p:spPr>
            <a:xfrm>
              <a:off x="6044241" y="3446254"/>
              <a:ext cx="643593" cy="552780"/>
            </a:xfrm>
            <a:prstGeom prst="rect">
              <a:avLst/>
            </a:prstGeom>
            <a:noFill/>
            <a:ln>
              <a:noFill/>
            </a:ln>
          </p:spPr>
        </p:pic>
        <p:pic>
          <p:nvPicPr>
            <p:cNvPr id="29" name="Google Shape;196;p23">
              <a:extLst>
                <a:ext uri="{FF2B5EF4-FFF2-40B4-BE49-F238E27FC236}">
                  <a16:creationId xmlns:a16="http://schemas.microsoft.com/office/drawing/2014/main" id="{9ACA81F2-5D9F-4458-BC52-4054D7301300}"/>
                </a:ext>
              </a:extLst>
            </p:cNvPr>
            <p:cNvPicPr preferRelativeResize="0"/>
            <p:nvPr/>
          </p:nvPicPr>
          <p:blipFill rotWithShape="1">
            <a:blip r:embed="rId3">
              <a:alphaModFix/>
            </a:blip>
            <a:srcRect/>
            <a:stretch/>
          </p:blipFill>
          <p:spPr>
            <a:xfrm>
              <a:off x="6517115" y="3475548"/>
              <a:ext cx="643593" cy="552780"/>
            </a:xfrm>
            <a:prstGeom prst="rect">
              <a:avLst/>
            </a:prstGeom>
            <a:noFill/>
            <a:ln>
              <a:noFill/>
            </a:ln>
          </p:spPr>
        </p:pic>
        <p:pic>
          <p:nvPicPr>
            <p:cNvPr id="30" name="Google Shape;197;p23">
              <a:extLst>
                <a:ext uri="{FF2B5EF4-FFF2-40B4-BE49-F238E27FC236}">
                  <a16:creationId xmlns:a16="http://schemas.microsoft.com/office/drawing/2014/main" id="{9A940113-FF0D-4125-9FA8-6B5822D24F52}"/>
                </a:ext>
              </a:extLst>
            </p:cNvPr>
            <p:cNvPicPr preferRelativeResize="0"/>
            <p:nvPr/>
          </p:nvPicPr>
          <p:blipFill rotWithShape="1">
            <a:blip r:embed="rId3">
              <a:alphaModFix/>
            </a:blip>
            <a:srcRect/>
            <a:stretch/>
          </p:blipFill>
          <p:spPr>
            <a:xfrm>
              <a:off x="5557311" y="2320499"/>
              <a:ext cx="643593" cy="552780"/>
            </a:xfrm>
            <a:prstGeom prst="rect">
              <a:avLst/>
            </a:prstGeom>
            <a:noFill/>
            <a:ln>
              <a:noFill/>
            </a:ln>
          </p:spPr>
        </p:pic>
        <p:sp>
          <p:nvSpPr>
            <p:cNvPr id="31" name="Google Shape;198;p23">
              <a:extLst>
                <a:ext uri="{FF2B5EF4-FFF2-40B4-BE49-F238E27FC236}">
                  <a16:creationId xmlns:a16="http://schemas.microsoft.com/office/drawing/2014/main" id="{FB10E15C-60B7-49F2-8BA7-93BC16D844C2}"/>
                </a:ext>
              </a:extLst>
            </p:cNvPr>
            <p:cNvSpPr/>
            <p:nvPr/>
          </p:nvSpPr>
          <p:spPr>
            <a:xfrm>
              <a:off x="2126123" y="1890768"/>
              <a:ext cx="7367241" cy="1811520"/>
            </a:xfrm>
            <a:custGeom>
              <a:avLst/>
              <a:gdLst/>
              <a:ahLst/>
              <a:cxnLst/>
              <a:rect l="0" t="0" r="0" b="0"/>
              <a:pathLst>
                <a:path w="120000" h="120000" extrusionOk="0">
                  <a:moveTo>
                    <a:pt x="0" y="100086"/>
                  </a:moveTo>
                  <a:lnTo>
                    <a:pt x="27931" y="48733"/>
                  </a:lnTo>
                  <a:cubicBezTo>
                    <a:pt x="32614" y="40349"/>
                    <a:pt x="28103" y="49781"/>
                    <a:pt x="28103" y="49781"/>
                  </a:cubicBezTo>
                  <a:cubicBezTo>
                    <a:pt x="31637" y="61659"/>
                    <a:pt x="41034" y="119737"/>
                    <a:pt x="49137" y="119999"/>
                  </a:cubicBezTo>
                  <a:cubicBezTo>
                    <a:pt x="57241" y="120261"/>
                    <a:pt x="68793" y="53187"/>
                    <a:pt x="76724" y="51353"/>
                  </a:cubicBezTo>
                  <a:cubicBezTo>
                    <a:pt x="84655" y="49519"/>
                    <a:pt x="91350" y="108820"/>
                    <a:pt x="96724" y="108994"/>
                  </a:cubicBezTo>
                  <a:cubicBezTo>
                    <a:pt x="102097" y="109169"/>
                    <a:pt x="105086" y="70567"/>
                    <a:pt x="108965" y="52401"/>
                  </a:cubicBezTo>
                  <a:cubicBezTo>
                    <a:pt x="112844" y="34235"/>
                    <a:pt x="116422" y="17117"/>
                    <a:pt x="120000" y="0"/>
                  </a:cubicBezTo>
                </a:path>
              </a:pathLst>
            </a:custGeom>
            <a:noFill/>
            <a:ln w="1143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199;p23">
              <a:extLst>
                <a:ext uri="{FF2B5EF4-FFF2-40B4-BE49-F238E27FC236}">
                  <a16:creationId xmlns:a16="http://schemas.microsoft.com/office/drawing/2014/main" id="{B3EBB802-3019-4D1D-A447-F1CBAE36FC6D}"/>
                </a:ext>
              </a:extLst>
            </p:cNvPr>
            <p:cNvSpPr txBox="1"/>
            <p:nvPr/>
          </p:nvSpPr>
          <p:spPr>
            <a:xfrm>
              <a:off x="2240887" y="4307063"/>
              <a:ext cx="8463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Random 			 			  Uniform 		    			Clustered	 		</a:t>
              </a:r>
              <a:endParaRPr sz="1800">
                <a:solidFill>
                  <a:schemeClr val="dk1"/>
                </a:solidFill>
                <a:latin typeface="Calibri"/>
                <a:ea typeface="Calibri"/>
                <a:cs typeface="Calibri"/>
                <a:sym typeface="Calibri"/>
              </a:endParaRPr>
            </a:p>
          </p:txBody>
        </p:sp>
        <p:pic>
          <p:nvPicPr>
            <p:cNvPr id="33" name="Google Shape;201;p23">
              <a:extLst>
                <a:ext uri="{FF2B5EF4-FFF2-40B4-BE49-F238E27FC236}">
                  <a16:creationId xmlns:a16="http://schemas.microsoft.com/office/drawing/2014/main" id="{FECC0E40-6B41-4BB5-AD37-030C84FFB2DF}"/>
                </a:ext>
              </a:extLst>
            </p:cNvPr>
            <p:cNvPicPr preferRelativeResize="0"/>
            <p:nvPr/>
          </p:nvPicPr>
          <p:blipFill rotWithShape="1">
            <a:blip r:embed="rId3">
              <a:alphaModFix/>
            </a:blip>
            <a:srcRect/>
            <a:stretch/>
          </p:blipFill>
          <p:spPr>
            <a:xfrm>
              <a:off x="3452092" y="1915288"/>
              <a:ext cx="643593" cy="552780"/>
            </a:xfrm>
            <a:prstGeom prst="rect">
              <a:avLst/>
            </a:prstGeom>
            <a:noFill/>
            <a:ln>
              <a:noFill/>
            </a:ln>
          </p:spPr>
        </p:pic>
        <p:pic>
          <p:nvPicPr>
            <p:cNvPr id="34" name="Google Shape;202;p23">
              <a:extLst>
                <a:ext uri="{FF2B5EF4-FFF2-40B4-BE49-F238E27FC236}">
                  <a16:creationId xmlns:a16="http://schemas.microsoft.com/office/drawing/2014/main" id="{5850BA0D-93AC-4E1B-820F-FE4894F597E8}"/>
                </a:ext>
              </a:extLst>
            </p:cNvPr>
            <p:cNvPicPr preferRelativeResize="0"/>
            <p:nvPr/>
          </p:nvPicPr>
          <p:blipFill rotWithShape="1">
            <a:blip r:embed="rId3">
              <a:alphaModFix/>
            </a:blip>
            <a:srcRect/>
            <a:stretch/>
          </p:blipFill>
          <p:spPr>
            <a:xfrm>
              <a:off x="2808499" y="1664360"/>
              <a:ext cx="643593" cy="552780"/>
            </a:xfrm>
            <a:prstGeom prst="rect">
              <a:avLst/>
            </a:prstGeom>
            <a:noFill/>
            <a:ln>
              <a:noFill/>
            </a:ln>
          </p:spPr>
        </p:pic>
        <p:pic>
          <p:nvPicPr>
            <p:cNvPr id="35" name="Google Shape;203;p23">
              <a:extLst>
                <a:ext uri="{FF2B5EF4-FFF2-40B4-BE49-F238E27FC236}">
                  <a16:creationId xmlns:a16="http://schemas.microsoft.com/office/drawing/2014/main" id="{6DE1CD2A-35EF-4D11-9F9E-E19B32A1A479}"/>
                </a:ext>
              </a:extLst>
            </p:cNvPr>
            <p:cNvPicPr preferRelativeResize="0"/>
            <p:nvPr/>
          </p:nvPicPr>
          <p:blipFill rotWithShape="1">
            <a:blip r:embed="rId3">
              <a:alphaModFix/>
            </a:blip>
            <a:srcRect/>
            <a:stretch/>
          </p:blipFill>
          <p:spPr>
            <a:xfrm>
              <a:off x="1945450" y="2468068"/>
              <a:ext cx="643593" cy="552780"/>
            </a:xfrm>
            <a:prstGeom prst="rect">
              <a:avLst/>
            </a:prstGeom>
            <a:noFill/>
            <a:ln>
              <a:noFill/>
            </a:ln>
          </p:spPr>
        </p:pic>
        <p:pic>
          <p:nvPicPr>
            <p:cNvPr id="36" name="Google Shape;204;p23">
              <a:extLst>
                <a:ext uri="{FF2B5EF4-FFF2-40B4-BE49-F238E27FC236}">
                  <a16:creationId xmlns:a16="http://schemas.microsoft.com/office/drawing/2014/main" id="{9CC6DC6A-1F6C-4859-AE93-13A3499B0168}"/>
                </a:ext>
              </a:extLst>
            </p:cNvPr>
            <p:cNvPicPr preferRelativeResize="0"/>
            <p:nvPr/>
          </p:nvPicPr>
          <p:blipFill rotWithShape="1">
            <a:blip r:embed="rId3">
              <a:alphaModFix/>
            </a:blip>
            <a:srcRect/>
            <a:stretch/>
          </p:blipFill>
          <p:spPr>
            <a:xfrm>
              <a:off x="2312953" y="1669354"/>
              <a:ext cx="643593" cy="552780"/>
            </a:xfrm>
            <a:prstGeom prst="rect">
              <a:avLst/>
            </a:prstGeom>
            <a:noFill/>
            <a:ln>
              <a:noFill/>
            </a:ln>
          </p:spPr>
        </p:pic>
        <p:pic>
          <p:nvPicPr>
            <p:cNvPr id="37" name="Google Shape;205;p23">
              <a:extLst>
                <a:ext uri="{FF2B5EF4-FFF2-40B4-BE49-F238E27FC236}">
                  <a16:creationId xmlns:a16="http://schemas.microsoft.com/office/drawing/2014/main" id="{B95EEA21-790A-4F08-AC0C-4FDB6198F445}"/>
                </a:ext>
              </a:extLst>
            </p:cNvPr>
            <p:cNvPicPr preferRelativeResize="0"/>
            <p:nvPr/>
          </p:nvPicPr>
          <p:blipFill rotWithShape="1">
            <a:blip r:embed="rId3">
              <a:alphaModFix/>
            </a:blip>
            <a:srcRect l="16128" r="14726" b="23944"/>
            <a:stretch/>
          </p:blipFill>
          <p:spPr>
            <a:xfrm>
              <a:off x="2907792" y="3370328"/>
              <a:ext cx="445009" cy="420425"/>
            </a:xfrm>
            <a:prstGeom prst="rect">
              <a:avLst/>
            </a:prstGeom>
            <a:noFill/>
            <a:ln>
              <a:noFill/>
            </a:ln>
          </p:spPr>
        </p:pic>
      </p:grpSp>
    </p:spTree>
    <p:extLst>
      <p:ext uri="{BB962C8B-B14F-4D97-AF65-F5344CB8AC3E}">
        <p14:creationId xmlns:p14="http://schemas.microsoft.com/office/powerpoint/2010/main" val="290478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N-Mixture Models solve both issues</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233363" lvl="0" indent="-233363">
              <a:spcBef>
                <a:spcPts val="0"/>
              </a:spcBef>
            </a:pPr>
            <a:r>
              <a:rPr lang="en-US" dirty="0">
                <a:solidFill>
                  <a:schemeClr val="dk1"/>
                </a:solidFill>
                <a:ea typeface="Calibri"/>
                <a:cs typeface="Calibri"/>
                <a:sym typeface="Calibri"/>
              </a:rPr>
              <a:t>Use </a:t>
            </a:r>
            <a:r>
              <a:rPr lang="en-US" i="1" dirty="0">
                <a:solidFill>
                  <a:schemeClr val="dk1"/>
                </a:solidFill>
                <a:ea typeface="Calibri"/>
                <a:cs typeface="Calibri"/>
                <a:sym typeface="Calibri"/>
              </a:rPr>
              <a:t>repeated counts </a:t>
            </a:r>
            <a:r>
              <a:rPr lang="en-US" dirty="0">
                <a:solidFill>
                  <a:schemeClr val="dk1"/>
                </a:solidFill>
                <a:ea typeface="Calibri"/>
                <a:cs typeface="Calibri"/>
                <a:sym typeface="Calibri"/>
              </a:rPr>
              <a:t>at </a:t>
            </a:r>
            <a:r>
              <a:rPr lang="en-US" i="1" dirty="0">
                <a:solidFill>
                  <a:schemeClr val="dk1"/>
                </a:solidFill>
                <a:ea typeface="Calibri"/>
                <a:cs typeface="Calibri"/>
                <a:sym typeface="Calibri"/>
              </a:rPr>
              <a:t>several sites </a:t>
            </a:r>
            <a:r>
              <a:rPr lang="en-US" dirty="0">
                <a:solidFill>
                  <a:schemeClr val="dk1"/>
                </a:solidFill>
                <a:ea typeface="Calibri"/>
                <a:cs typeface="Calibri"/>
                <a:sym typeface="Calibri"/>
              </a:rPr>
              <a:t>to estimate detection probability directly</a:t>
            </a:r>
          </a:p>
          <a:p>
            <a:pPr marL="233363" lvl="0" indent="-233363">
              <a:spcBef>
                <a:spcPts val="0"/>
              </a:spcBef>
            </a:pPr>
            <a:endParaRPr lang="en-US" dirty="0">
              <a:solidFill>
                <a:schemeClr val="dk1"/>
              </a:solidFill>
              <a:ea typeface="Calibri"/>
              <a:cs typeface="Calibri"/>
              <a:sym typeface="Calibri"/>
            </a:endParaRPr>
          </a:p>
          <a:p>
            <a:pPr marL="233363" lvl="0" indent="-233363">
              <a:spcBef>
                <a:spcPts val="0"/>
              </a:spcBef>
            </a:pPr>
            <a:r>
              <a:rPr lang="en-US" dirty="0">
                <a:solidFill>
                  <a:schemeClr val="dk1"/>
                </a:solidFill>
                <a:ea typeface="Calibri"/>
                <a:cs typeface="Calibri"/>
                <a:sym typeface="Calibri"/>
              </a:rPr>
              <a:t>Can include covariates associated with either abundance or detection</a:t>
            </a:r>
          </a:p>
          <a:p>
            <a:pPr marL="690563" lvl="1" indent="-233363">
              <a:spcBef>
                <a:spcPts val="0"/>
              </a:spcBef>
            </a:pPr>
            <a:r>
              <a:rPr lang="en-US" dirty="0">
                <a:solidFill>
                  <a:schemeClr val="dk1"/>
                </a:solidFill>
                <a:ea typeface="Calibri"/>
                <a:cs typeface="Calibri"/>
                <a:sym typeface="Calibri"/>
              </a:rPr>
              <a:t>Explicitly model spatial and temporal variation</a:t>
            </a:r>
          </a:p>
          <a:p>
            <a:pPr marL="233363" lvl="0" indent="-233363">
              <a:spcBef>
                <a:spcPts val="0"/>
              </a:spcBef>
              <a:buNone/>
            </a:pPr>
            <a:r>
              <a:rPr lang="en-US" dirty="0">
                <a:solidFill>
                  <a:schemeClr val="dk1"/>
                </a:solidFill>
                <a:ea typeface="Calibri"/>
                <a:cs typeface="Calibri"/>
                <a:sym typeface="Calibri"/>
              </a:rPr>
              <a:t> </a:t>
            </a:r>
          </a:p>
          <a:p>
            <a:pPr marL="233363" lvl="0" indent="-233363">
              <a:spcBef>
                <a:spcPts val="0"/>
              </a:spcBef>
            </a:pPr>
            <a:r>
              <a:rPr lang="en-US" dirty="0">
                <a:solidFill>
                  <a:schemeClr val="dk1"/>
                </a:solidFill>
                <a:ea typeface="Calibri"/>
                <a:cs typeface="Calibri"/>
                <a:sym typeface="Calibri"/>
              </a:rPr>
              <a:t>Called “mixture” because it combines two GLMs </a:t>
            </a:r>
          </a:p>
          <a:p>
            <a:pPr marL="690563" lvl="1" indent="-233363">
              <a:spcBef>
                <a:spcPts val="0"/>
              </a:spcBef>
            </a:pPr>
            <a:r>
              <a:rPr lang="en-US" dirty="0">
                <a:solidFill>
                  <a:schemeClr val="dk1"/>
                </a:solidFill>
                <a:ea typeface="Calibri"/>
                <a:cs typeface="Calibri"/>
                <a:sym typeface="Calibri"/>
              </a:rPr>
              <a:t>Poisson GLM – abundance</a:t>
            </a:r>
          </a:p>
          <a:p>
            <a:pPr marL="690563" lvl="1" indent="-233363">
              <a:spcBef>
                <a:spcPts val="0"/>
              </a:spcBef>
            </a:pPr>
            <a:r>
              <a:rPr lang="en-US" dirty="0">
                <a:solidFill>
                  <a:schemeClr val="dk1"/>
                </a:solidFill>
                <a:ea typeface="Calibri"/>
                <a:cs typeface="Calibri"/>
                <a:sym typeface="Calibri"/>
              </a:rPr>
              <a:t>Binomial GLM (Logistic regression) – detection </a:t>
            </a:r>
          </a:p>
          <a:p>
            <a:endParaRPr lang="en-US" dirty="0"/>
          </a:p>
        </p:txBody>
      </p:sp>
    </p:spTree>
    <p:extLst>
      <p:ext uri="{BB962C8B-B14F-4D97-AF65-F5344CB8AC3E}">
        <p14:creationId xmlns:p14="http://schemas.microsoft.com/office/powerpoint/2010/main" val="703348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Title 1">
            <a:extLst>
              <a:ext uri="{FF2B5EF4-FFF2-40B4-BE49-F238E27FC236}">
                <a16:creationId xmlns:a16="http://schemas.microsoft.com/office/drawing/2014/main" id="{47D4B870-8589-43E3-9636-0567ED89F89F}"/>
              </a:ext>
            </a:extLst>
          </p:cNvPr>
          <p:cNvSpPr>
            <a:spLocks noGrp="1"/>
          </p:cNvSpPr>
          <p:nvPr>
            <p:ph type="title"/>
          </p:nvPr>
        </p:nvSpPr>
        <p:spPr/>
        <p:txBody>
          <a:bodyPr/>
          <a:lstStyle/>
          <a:p>
            <a:r>
              <a:rPr lang="en-US" dirty="0"/>
              <a:t>N-Mixture Models Assumptions</a:t>
            </a:r>
          </a:p>
        </p:txBody>
      </p:sp>
      <p:sp>
        <p:nvSpPr>
          <p:cNvPr id="3" name="Content Placeholder 2">
            <a:extLst>
              <a:ext uri="{FF2B5EF4-FFF2-40B4-BE49-F238E27FC236}">
                <a16:creationId xmlns:a16="http://schemas.microsoft.com/office/drawing/2014/main" id="{A5C46125-6694-41F6-927E-3426FE5C0663}"/>
              </a:ext>
            </a:extLst>
          </p:cNvPr>
          <p:cNvSpPr>
            <a:spLocks noGrp="1"/>
          </p:cNvSpPr>
          <p:nvPr>
            <p:ph idx="1"/>
          </p:nvPr>
        </p:nvSpPr>
        <p:spPr/>
        <p:txBody>
          <a:bodyPr/>
          <a:lstStyle/>
          <a:p>
            <a:pPr marL="233363" lvl="0" indent="-233363">
              <a:spcBef>
                <a:spcPts val="0"/>
              </a:spcBef>
              <a:buClr>
                <a:schemeClr val="dk1"/>
              </a:buClr>
            </a:pPr>
            <a:r>
              <a:rPr lang="en-US" dirty="0">
                <a:solidFill>
                  <a:schemeClr val="dk1"/>
                </a:solidFill>
                <a:ea typeface="Calibri"/>
                <a:cs typeface="Calibri"/>
                <a:sym typeface="Calibri"/>
              </a:rPr>
              <a:t>Sites closed to immigration/emigration between surveys</a:t>
            </a:r>
            <a:endParaRPr lang="en-US" dirty="0"/>
          </a:p>
          <a:p>
            <a:pPr marL="233363" lvl="0" indent="-233363">
              <a:spcBef>
                <a:spcPts val="0"/>
              </a:spcBef>
              <a:buClr>
                <a:schemeClr val="dk1"/>
              </a:buClr>
            </a:pPr>
            <a:r>
              <a:rPr lang="en-US" dirty="0">
                <a:solidFill>
                  <a:schemeClr val="dk1"/>
                </a:solidFill>
                <a:ea typeface="Calibri"/>
                <a:cs typeface="Calibri"/>
                <a:sym typeface="Calibri"/>
              </a:rPr>
              <a:t>Detection process is independent at each site, can vary among sites</a:t>
            </a:r>
          </a:p>
          <a:p>
            <a:endParaRPr lang="en-US" dirty="0"/>
          </a:p>
          <a:p>
            <a:r>
              <a:rPr lang="en-US" b="1" dirty="0"/>
              <a:t>These assumptions should be addressed in the sampling design</a:t>
            </a:r>
          </a:p>
        </p:txBody>
      </p:sp>
    </p:spTree>
    <p:extLst>
      <p:ext uri="{BB962C8B-B14F-4D97-AF65-F5344CB8AC3E}">
        <p14:creationId xmlns:p14="http://schemas.microsoft.com/office/powerpoint/2010/main" val="11003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t="1332" r="9206" b="42916"/>
          <a:stretch/>
        </p:blipFill>
        <p:spPr>
          <a:xfrm>
            <a:off x="812800" y="2343373"/>
            <a:ext cx="10051377" cy="3768749"/>
          </a:xfrm>
          <a:prstGeom prst="rect">
            <a:avLst/>
          </a:prstGeom>
          <a:noFill/>
          <a:ln>
            <a:noFill/>
          </a:ln>
        </p:spPr>
      </p:pic>
      <p:pic>
        <p:nvPicPr>
          <p:cNvPr id="240" name="Google Shape;240;p27"/>
          <p:cNvPicPr preferRelativeResize="0"/>
          <p:nvPr/>
        </p:nvPicPr>
        <p:blipFill rotWithShape="1">
          <a:blip r:embed="rId4">
            <a:alphaModFix/>
          </a:blip>
          <a:srcRect b="18745"/>
          <a:stretch/>
        </p:blipFill>
        <p:spPr>
          <a:xfrm>
            <a:off x="5039081" y="-373000"/>
            <a:ext cx="7633099" cy="3217600"/>
          </a:xfrm>
          <a:prstGeom prst="rect">
            <a:avLst/>
          </a:prstGeom>
          <a:noFill/>
          <a:ln>
            <a:noFill/>
          </a:ln>
        </p:spPr>
      </p:pic>
      <p:sp>
        <p:nvSpPr>
          <p:cNvPr id="241" name="Google Shape;241;p27"/>
          <p:cNvSpPr txBox="1"/>
          <p:nvPr/>
        </p:nvSpPr>
        <p:spPr>
          <a:xfrm>
            <a:off x="0" y="121800"/>
            <a:ext cx="5384800" cy="117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dk1"/>
                </a:solidFill>
                <a:latin typeface="Calibri"/>
                <a:ea typeface="Calibri"/>
                <a:cs typeface="Calibri"/>
                <a:sym typeface="Calibri"/>
              </a:rPr>
              <a:t>St. Croix ground lizard</a:t>
            </a:r>
            <a:endParaRPr sz="4400" dirty="0">
              <a:solidFill>
                <a:schemeClr val="dk1"/>
              </a:solidFill>
              <a:latin typeface="Calibri"/>
              <a:ea typeface="Calibri"/>
              <a:cs typeface="Calibri"/>
              <a:sym typeface="Calibri"/>
            </a:endParaRPr>
          </a:p>
        </p:txBody>
      </p:sp>
      <p:cxnSp>
        <p:nvCxnSpPr>
          <p:cNvPr id="242" name="Google Shape;242;p27"/>
          <p:cNvCxnSpPr/>
          <p:nvPr/>
        </p:nvCxnSpPr>
        <p:spPr>
          <a:xfrm rot="10800000" flipH="1">
            <a:off x="8197325" y="1141150"/>
            <a:ext cx="527400" cy="189300"/>
          </a:xfrm>
          <a:prstGeom prst="straightConnector1">
            <a:avLst/>
          </a:prstGeom>
          <a:noFill/>
          <a:ln w="9525" cap="flat" cmpd="sng">
            <a:solidFill>
              <a:schemeClr val="dk2"/>
            </a:solidFill>
            <a:prstDash val="solid"/>
            <a:round/>
            <a:headEnd type="none" w="med" len="med"/>
            <a:tailEnd type="triangle" w="med" len="med"/>
          </a:ln>
        </p:spPr>
      </p:cxnSp>
      <p:sp>
        <p:nvSpPr>
          <p:cNvPr id="243" name="Google Shape;243;p27"/>
          <p:cNvSpPr txBox="1"/>
          <p:nvPr/>
        </p:nvSpPr>
        <p:spPr>
          <a:xfrm>
            <a:off x="8657100" y="1174900"/>
            <a:ext cx="3665700" cy="1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800"/>
              <a:t>57 individuals</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dk1"/>
                </a:solidFill>
                <a:latin typeface="+mj-lt"/>
                <a:ea typeface="Calibri"/>
                <a:cs typeface="Calibri"/>
                <a:sym typeface="Calibri"/>
              </a:rPr>
              <a:t>Assumption: Site independence </a:t>
            </a:r>
            <a:endParaRPr sz="4400" dirty="0">
              <a:solidFill>
                <a:schemeClr val="dk1"/>
              </a:solidFill>
              <a:latin typeface="+mj-lt"/>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Each site was &gt;80 m apart </a:t>
            </a:r>
            <a:endParaRPr sz="3200" dirty="0">
              <a:solidFill>
                <a:schemeClr val="dk1"/>
              </a:solidFill>
              <a:latin typeface="Calibri"/>
              <a:ea typeface="Calibri"/>
              <a:cs typeface="Calibri"/>
              <a:sym typeface="Calibri"/>
            </a:endParaRPr>
          </a:p>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Sites randomly stratified by habitat</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7" name="TextBox 6">
            <a:extLst>
              <a:ext uri="{FF2B5EF4-FFF2-40B4-BE49-F238E27FC236}">
                <a16:creationId xmlns:a16="http://schemas.microsoft.com/office/drawing/2014/main" id="{B1C29F94-4F06-4160-899E-745197D2FAED}"/>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dk1"/>
                </a:solidFill>
                <a:latin typeface="+mj-lt"/>
                <a:ea typeface="Calibri"/>
                <a:cs typeface="Calibri"/>
                <a:sym typeface="Calibri"/>
              </a:rPr>
              <a:t>Assumption: Site closure</a:t>
            </a:r>
            <a:endParaRPr sz="4400" dirty="0">
              <a:solidFill>
                <a:schemeClr val="dk1"/>
              </a:solidFill>
              <a:latin typeface="+mj-lt"/>
              <a:ea typeface="Calibri"/>
              <a:cs typeface="Calibri"/>
              <a:sym typeface="Calibri"/>
            </a:endParaRPr>
          </a:p>
        </p:txBody>
      </p:sp>
      <p:sp>
        <p:nvSpPr>
          <p:cNvPr id="250" name="Google Shape;250;p28"/>
          <p:cNvSpPr txBox="1"/>
          <p:nvPr/>
        </p:nvSpPr>
        <p:spPr>
          <a:xfrm>
            <a:off x="532900" y="3858000"/>
            <a:ext cx="11548200" cy="3000000"/>
          </a:xfrm>
          <a:prstGeom prst="rect">
            <a:avLst/>
          </a:prstGeom>
          <a:noFill/>
          <a:ln>
            <a:noFill/>
          </a:ln>
        </p:spPr>
        <p:txBody>
          <a:bodyPr spcFirstLastPara="1" wrap="square" lIns="91425" tIns="91425" rIns="91425" bIns="91425" anchor="ctr" anchorCtr="0">
            <a:noAutofit/>
          </a:bodyPr>
          <a:lstStyle/>
          <a:p>
            <a:pPr marL="571500" lvl="0" indent="-571500" rtl="0">
              <a:spcBef>
                <a:spcPts val="0"/>
              </a:spcBef>
              <a:spcAft>
                <a:spcPts val="0"/>
              </a:spcAft>
              <a:buFont typeface="Arial" panose="020B0604020202020204" pitchFamily="34" charset="0"/>
              <a:buChar char="•"/>
            </a:pPr>
            <a:r>
              <a:rPr lang="en-US" sz="3200" dirty="0">
                <a:solidFill>
                  <a:schemeClr val="dk1"/>
                </a:solidFill>
                <a:latin typeface="Calibri"/>
                <a:ea typeface="Calibri"/>
                <a:cs typeface="Calibri"/>
                <a:sym typeface="Calibri"/>
              </a:rPr>
              <a:t>Repeated surveys within 4 days</a:t>
            </a:r>
            <a:endParaRPr sz="3200" dirty="0">
              <a:solidFill>
                <a:schemeClr val="dk1"/>
              </a:solidFill>
              <a:latin typeface="Calibri"/>
              <a:ea typeface="Calibri"/>
              <a:cs typeface="Calibri"/>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pic>
        <p:nvPicPr>
          <p:cNvPr id="252" name="Google Shape;252;p28"/>
          <p:cNvPicPr preferRelativeResize="0"/>
          <p:nvPr/>
        </p:nvPicPr>
        <p:blipFill>
          <a:blip r:embed="rId3">
            <a:alphaModFix/>
          </a:blip>
          <a:stretch>
            <a:fillRect/>
          </a:stretch>
        </p:blipFill>
        <p:spPr>
          <a:xfrm>
            <a:off x="696775" y="1282175"/>
            <a:ext cx="11220450" cy="3238500"/>
          </a:xfrm>
          <a:prstGeom prst="rect">
            <a:avLst/>
          </a:prstGeom>
          <a:noFill/>
          <a:ln w="9525" cap="flat" cmpd="sng">
            <a:solidFill>
              <a:srgbClr val="000000"/>
            </a:solidFill>
            <a:prstDash val="solid"/>
            <a:round/>
            <a:headEnd type="none" w="sm" len="sm"/>
            <a:tailEnd type="none" w="sm" len="sm"/>
          </a:ln>
        </p:spPr>
      </p:pic>
      <p:sp>
        <p:nvSpPr>
          <p:cNvPr id="2" name="TextBox 1">
            <a:extLst>
              <a:ext uri="{FF2B5EF4-FFF2-40B4-BE49-F238E27FC236}">
                <a16:creationId xmlns:a16="http://schemas.microsoft.com/office/drawing/2014/main" id="{099C772A-47CF-454D-8F4D-CDD8BA72B3AA}"/>
              </a:ext>
            </a:extLst>
          </p:cNvPr>
          <p:cNvSpPr txBox="1"/>
          <p:nvPr/>
        </p:nvSpPr>
        <p:spPr>
          <a:xfrm>
            <a:off x="8918222" y="1546578"/>
            <a:ext cx="2822222" cy="923330"/>
          </a:xfrm>
          <a:prstGeom prst="rect">
            <a:avLst/>
          </a:prstGeom>
          <a:noFill/>
        </p:spPr>
        <p:txBody>
          <a:bodyPr wrap="square" rtlCol="0">
            <a:spAutoFit/>
          </a:bodyPr>
          <a:lstStyle/>
          <a:p>
            <a:r>
              <a:rPr lang="en-US" dirty="0"/>
              <a:t>Site (</a:t>
            </a:r>
            <a:r>
              <a:rPr lang="en-US" i="1" dirty="0" err="1"/>
              <a:t>i</a:t>
            </a:r>
            <a:r>
              <a:rPr lang="en-US" dirty="0"/>
              <a:t>) – 42 sites</a:t>
            </a:r>
          </a:p>
          <a:p>
            <a:r>
              <a:rPr lang="en-US" dirty="0"/>
              <a:t>Survey (</a:t>
            </a:r>
            <a:r>
              <a:rPr lang="en-US" i="1" dirty="0"/>
              <a:t>j</a:t>
            </a:r>
            <a:r>
              <a:rPr lang="en-US" dirty="0"/>
              <a:t>) – 6 surveys</a:t>
            </a:r>
          </a:p>
          <a:p>
            <a:r>
              <a:rPr lang="en-US" dirty="0" err="1"/>
              <a:t>Y</a:t>
            </a:r>
            <a:r>
              <a:rPr lang="en-US" i="1" dirty="0" err="1"/>
              <a:t>i,j</a:t>
            </a:r>
            <a:r>
              <a:rPr lang="en-US" i="1" dirty="0"/>
              <a:t> </a:t>
            </a:r>
            <a:r>
              <a:rPr lang="en-US" dirty="0"/>
              <a:t>–12,900 observations</a:t>
            </a:r>
          </a:p>
        </p:txBody>
      </p:sp>
    </p:spTree>
    <p:extLst>
      <p:ext uri="{BB962C8B-B14F-4D97-AF65-F5344CB8AC3E}">
        <p14:creationId xmlns:p14="http://schemas.microsoft.com/office/powerpoint/2010/main" val="3893527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p:txBody>
          <a:bodyPr>
            <a:normAutofit/>
          </a:bodyPr>
          <a:lstStyle/>
          <a:p>
            <a:pPr lvl="0"/>
            <a:r>
              <a:rPr lang="en-US" dirty="0">
                <a:sym typeface="Calibri"/>
              </a:rPr>
              <a:t>Presence/absence data vs. abundance data</a:t>
            </a:r>
          </a:p>
        </p:txBody>
      </p:sp>
      <p:sp>
        <p:nvSpPr>
          <p:cNvPr id="101" name="Google Shape;101;p14"/>
          <p:cNvSpPr txBox="1">
            <a:spLocks noGrp="1"/>
          </p:cNvSpPr>
          <p:nvPr>
            <p:ph idx="1"/>
          </p:nvPr>
        </p:nvSpPr>
        <p:spPr/>
        <p:txBody>
          <a:bodyPr>
            <a:normAutofit/>
          </a:bodyPr>
          <a:lstStyle/>
          <a:p>
            <a:pPr lvl="0"/>
            <a:r>
              <a:rPr lang="en-US" sz="2400" b="1" dirty="0">
                <a:sym typeface="Calibri"/>
              </a:rPr>
              <a:t>Example 1: </a:t>
            </a:r>
            <a:r>
              <a:rPr lang="en-US" sz="2400" dirty="0">
                <a:sym typeface="Calibri"/>
              </a:rPr>
              <a:t>A researcher conducts point counts for birds in the same forest plot each summer. During point counts, they make an effort to detect and record every species and count the individuals within the survey window.</a:t>
            </a:r>
            <a:endParaRPr lang="en-US" sz="2400" dirty="0"/>
          </a:p>
          <a:p>
            <a:pPr lvl="0"/>
            <a:r>
              <a:rPr lang="en-US" sz="2400" b="1" dirty="0">
                <a:sym typeface="Calibri"/>
              </a:rPr>
              <a:t>Example 2: </a:t>
            </a:r>
            <a:r>
              <a:rPr lang="en-US" sz="2400" dirty="0">
                <a:sym typeface="Calibri"/>
              </a:rPr>
              <a:t>A National Park office often gets reports from people who have seen wolverines in the park. They keep track of the locations and dates of these sights and they send two temp interns to set-up and camera traps randomly throughout the park to capture wolverine on tape.</a:t>
            </a:r>
            <a:endParaRPr lang="en-US" sz="2400" dirty="0"/>
          </a:p>
          <a:p>
            <a:pPr lvl="0"/>
            <a:r>
              <a:rPr lang="en-US" sz="2400" b="1" dirty="0">
                <a:sym typeface="Calibri"/>
              </a:rPr>
              <a:t>Example 3: </a:t>
            </a:r>
            <a:r>
              <a:rPr lang="en-US" sz="2400" dirty="0">
                <a:sym typeface="Calibri"/>
              </a:rPr>
              <a:t>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p:nvPr/>
        </p:nvSpPr>
        <p:spPr>
          <a:xfrm>
            <a:off x="696775" y="383525"/>
            <a:ext cx="12370000" cy="96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dk1"/>
                </a:solidFill>
                <a:latin typeface="Calibri Light" panose="020F0302020204030204" pitchFamily="34" charset="0"/>
                <a:ea typeface="Calibri"/>
                <a:cs typeface="Calibri Light" panose="020F0302020204030204" pitchFamily="34" charset="0"/>
                <a:sym typeface="Calibri"/>
              </a:rPr>
              <a:t>Covariates and model selection</a:t>
            </a:r>
            <a:endParaRPr sz="4400" dirty="0">
              <a:solidFill>
                <a:schemeClr val="dk1"/>
              </a:solidFill>
              <a:latin typeface="Calibri Light" panose="020F0302020204030204" pitchFamily="34" charset="0"/>
              <a:ea typeface="Calibri"/>
              <a:cs typeface="Calibri Light" panose="020F0302020204030204" pitchFamily="34" charset="0"/>
              <a:sym typeface="Calibri"/>
            </a:endParaRPr>
          </a:p>
        </p:txBody>
      </p:sp>
      <p:sp>
        <p:nvSpPr>
          <p:cNvPr id="251" name="Google Shape;251;p28"/>
          <p:cNvSpPr txBox="1"/>
          <p:nvPr/>
        </p:nvSpPr>
        <p:spPr>
          <a:xfrm>
            <a:off x="7622725" y="1738625"/>
            <a:ext cx="4294500" cy="300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163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928583" y="842682"/>
            <a:ext cx="10635888" cy="6021372"/>
          </a:xfrm>
          <a:prstGeom prst="rect">
            <a:avLst/>
          </a:prstGeom>
          <a:noFill/>
          <a:ln>
            <a:noFill/>
          </a:ln>
        </p:spPr>
      </p:pic>
      <p:sp>
        <p:nvSpPr>
          <p:cNvPr id="2" name="TextBox 1">
            <a:extLst>
              <a:ext uri="{FF2B5EF4-FFF2-40B4-BE49-F238E27FC236}">
                <a16:creationId xmlns:a16="http://schemas.microsoft.com/office/drawing/2014/main" id="{3AF8A6B6-7C0A-4459-B059-422DC4D758B6}"/>
              </a:ext>
            </a:extLst>
          </p:cNvPr>
          <p:cNvSpPr txBox="1"/>
          <p:nvPr/>
        </p:nvSpPr>
        <p:spPr>
          <a:xfrm>
            <a:off x="928582" y="270933"/>
            <a:ext cx="9506335" cy="769441"/>
          </a:xfrm>
          <a:prstGeom prst="rect">
            <a:avLst/>
          </a:prstGeom>
          <a:noFill/>
        </p:spPr>
        <p:txBody>
          <a:bodyPr wrap="square" rtlCol="0">
            <a:spAutoFit/>
          </a:bodyPr>
          <a:lstStyle/>
          <a:p>
            <a:r>
              <a:rPr lang="en-US" sz="4400" dirty="0">
                <a:latin typeface="+mj-lt"/>
                <a:cs typeface="Calibri" panose="020F0502020204030204" pitchFamily="34" charset="0"/>
              </a:rPr>
              <a:t>Detection varied among habitat types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0"/>
          <p:cNvPicPr preferRelativeResize="0"/>
          <p:nvPr/>
        </p:nvPicPr>
        <p:blipFill rotWithShape="1">
          <a:blip r:embed="rId3">
            <a:alphaModFix/>
          </a:blip>
          <a:srcRect t="13560"/>
          <a:stretch/>
        </p:blipFill>
        <p:spPr>
          <a:xfrm>
            <a:off x="2314221" y="1106311"/>
            <a:ext cx="8362950" cy="5693741"/>
          </a:xfrm>
          <a:prstGeom prst="rect">
            <a:avLst/>
          </a:prstGeom>
          <a:noFill/>
          <a:ln>
            <a:noFill/>
          </a:ln>
        </p:spPr>
      </p:pic>
      <p:sp>
        <p:nvSpPr>
          <p:cNvPr id="270" name="Google Shape;270;p30"/>
          <p:cNvSpPr txBox="1"/>
          <p:nvPr/>
        </p:nvSpPr>
        <p:spPr>
          <a:xfrm>
            <a:off x="302877" y="11423"/>
            <a:ext cx="11620181" cy="1298086"/>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4400" dirty="0">
                <a:solidFill>
                  <a:schemeClr val="dk1"/>
                </a:solidFill>
                <a:latin typeface="+mj-lt"/>
                <a:ea typeface="Calibri"/>
                <a:cs typeface="Calibri"/>
                <a:sym typeface="Calibri"/>
              </a:rPr>
              <a:t>Covariates can aid in understanding species needs</a:t>
            </a:r>
            <a:endParaRPr sz="4400" dirty="0">
              <a:solidFill>
                <a:schemeClr val="dk1"/>
              </a:solidFill>
              <a:latin typeface="+mj-lt"/>
              <a:ea typeface="Calibri"/>
              <a:cs typeface="Calibri"/>
              <a:sym typeface="Calibri"/>
            </a:endParaRPr>
          </a:p>
        </p:txBody>
      </p:sp>
      <p:sp>
        <p:nvSpPr>
          <p:cNvPr id="2" name="TextBox 1">
            <a:extLst>
              <a:ext uri="{FF2B5EF4-FFF2-40B4-BE49-F238E27FC236}">
                <a16:creationId xmlns:a16="http://schemas.microsoft.com/office/drawing/2014/main" id="{CBA90343-5B8B-445C-8A61-9FBDDA1F1087}"/>
              </a:ext>
            </a:extLst>
          </p:cNvPr>
          <p:cNvSpPr txBox="1"/>
          <p:nvPr/>
        </p:nvSpPr>
        <p:spPr>
          <a:xfrm>
            <a:off x="223854" y="3849513"/>
            <a:ext cx="4438455"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Water content was associated with both detection probability and abundance</a:t>
            </a: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What’s going on with the confidence intervals?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1"/>
          <p:cNvSpPr txBox="1"/>
          <p:nvPr/>
        </p:nvSpPr>
        <p:spPr>
          <a:xfrm>
            <a:off x="3982546" y="1648178"/>
            <a:ext cx="7385365" cy="4797778"/>
          </a:xfrm>
          <a:prstGeom prst="rect">
            <a:avLst/>
          </a:prstGeom>
          <a:noFill/>
          <a:ln>
            <a:noFill/>
          </a:ln>
        </p:spPr>
        <p:txBody>
          <a:bodyPr spcFirstLastPara="1" wrap="square" lIns="91425" tIns="45700" rIns="91425" bIns="45700" anchor="t" anchorCtr="0">
            <a:noAutofit/>
          </a:bodyPr>
          <a:lstStyle/>
          <a:p>
            <a:pPr marL="457200" marR="0" lvl="0" indent="-457200" rtl="0">
              <a:spcBef>
                <a:spcPts val="0"/>
              </a:spcBef>
              <a:spcAft>
                <a:spcPts val="0"/>
              </a:spcAft>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and N-mixture models have a lot in common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Sampling design</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Assumptions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Mathematical underpinnings</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The same dataset could be used in both ways</a:t>
            </a:r>
          </a:p>
          <a:p>
            <a:pPr marL="914400" lvl="1"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Collapse all counts into 1 or 0</a:t>
            </a:r>
          </a:p>
          <a:p>
            <a:pPr marL="45720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Occupancy models are the poor man’s abundance</a:t>
            </a:r>
          </a:p>
          <a:p>
            <a:pPr marL="457200" lvl="0" indent="-457200">
              <a:buClr>
                <a:schemeClr val="dk1"/>
              </a:buClr>
              <a:buFont typeface="Arial" panose="020B0604020202020204" pitchFamily="34" charset="0"/>
              <a:buChar char="•"/>
            </a:pPr>
            <a:r>
              <a:rPr lang="en-US" sz="2800" dirty="0">
                <a:solidFill>
                  <a:schemeClr val="dk1"/>
                </a:solidFill>
                <a:latin typeface="Calibri"/>
                <a:ea typeface="Calibri"/>
                <a:cs typeface="Calibri"/>
                <a:sym typeface="Calibri"/>
              </a:rPr>
              <a:t>Prioritize N-mixture models if possible</a:t>
            </a:r>
            <a:endParaRPr lang="en-US" sz="2800" dirty="0"/>
          </a:p>
          <a:p>
            <a:pPr marL="457200" marR="0" lvl="0" indent="-457200" rtl="0">
              <a:spcBef>
                <a:spcPts val="0"/>
              </a:spcBef>
              <a:spcAft>
                <a:spcPts val="0"/>
              </a:spcAft>
              <a:buClr>
                <a:schemeClr val="dk1"/>
              </a:buClr>
              <a:buFont typeface="Arial" panose="020B0604020202020204" pitchFamily="34" charset="0"/>
              <a:buChar char="•"/>
            </a:pPr>
            <a:endParaRPr sz="2800" dirty="0">
              <a:solidFill>
                <a:schemeClr val="dk1"/>
              </a:solidFill>
              <a:latin typeface="Calibri"/>
              <a:ea typeface="Calibri"/>
              <a:cs typeface="Calibri"/>
              <a:sym typeface="Calibri"/>
            </a:endParaRPr>
          </a:p>
        </p:txBody>
      </p:sp>
      <p:pic>
        <p:nvPicPr>
          <p:cNvPr id="277" name="Google Shape;277;p31"/>
          <p:cNvPicPr preferRelativeResize="0"/>
          <p:nvPr/>
        </p:nvPicPr>
        <p:blipFill rotWithShape="1">
          <a:blip r:embed="rId3">
            <a:alphaModFix/>
          </a:blip>
          <a:srcRect/>
          <a:stretch/>
        </p:blipFill>
        <p:spPr>
          <a:xfrm>
            <a:off x="1234425" y="3200874"/>
            <a:ext cx="643593" cy="552780"/>
          </a:xfrm>
          <a:prstGeom prst="rect">
            <a:avLst/>
          </a:prstGeom>
          <a:noFill/>
          <a:ln>
            <a:noFill/>
          </a:ln>
        </p:spPr>
      </p:pic>
      <p:pic>
        <p:nvPicPr>
          <p:cNvPr id="278" name="Google Shape;278;p31"/>
          <p:cNvPicPr preferRelativeResize="0"/>
          <p:nvPr/>
        </p:nvPicPr>
        <p:blipFill rotWithShape="1">
          <a:blip r:embed="rId3">
            <a:alphaModFix/>
          </a:blip>
          <a:srcRect/>
          <a:stretch/>
        </p:blipFill>
        <p:spPr>
          <a:xfrm>
            <a:off x="417082" y="3996965"/>
            <a:ext cx="643593" cy="552780"/>
          </a:xfrm>
          <a:prstGeom prst="rect">
            <a:avLst/>
          </a:prstGeom>
          <a:noFill/>
          <a:ln>
            <a:noFill/>
          </a:ln>
        </p:spPr>
      </p:pic>
      <p:pic>
        <p:nvPicPr>
          <p:cNvPr id="279" name="Google Shape;279;p31"/>
          <p:cNvPicPr preferRelativeResize="0"/>
          <p:nvPr/>
        </p:nvPicPr>
        <p:blipFill rotWithShape="1">
          <a:blip r:embed="rId3">
            <a:alphaModFix/>
          </a:blip>
          <a:srcRect/>
          <a:stretch/>
        </p:blipFill>
        <p:spPr>
          <a:xfrm>
            <a:off x="1878018" y="2799041"/>
            <a:ext cx="643593" cy="552780"/>
          </a:xfrm>
          <a:prstGeom prst="rect">
            <a:avLst/>
          </a:prstGeom>
          <a:noFill/>
          <a:ln>
            <a:noFill/>
          </a:ln>
        </p:spPr>
      </p:pic>
      <p:pic>
        <p:nvPicPr>
          <p:cNvPr id="280" name="Google Shape;280;p31"/>
          <p:cNvPicPr preferRelativeResize="0"/>
          <p:nvPr/>
        </p:nvPicPr>
        <p:blipFill rotWithShape="1">
          <a:blip r:embed="rId3">
            <a:alphaModFix/>
          </a:blip>
          <a:srcRect/>
          <a:stretch/>
        </p:blipFill>
        <p:spPr>
          <a:xfrm>
            <a:off x="1234425" y="2548113"/>
            <a:ext cx="643593" cy="552780"/>
          </a:xfrm>
          <a:prstGeom prst="rect">
            <a:avLst/>
          </a:prstGeom>
          <a:noFill/>
          <a:ln>
            <a:noFill/>
          </a:ln>
        </p:spPr>
      </p:pic>
      <p:pic>
        <p:nvPicPr>
          <p:cNvPr id="281" name="Google Shape;281;p31"/>
          <p:cNvPicPr preferRelativeResize="0"/>
          <p:nvPr/>
        </p:nvPicPr>
        <p:blipFill rotWithShape="1">
          <a:blip r:embed="rId3">
            <a:alphaModFix/>
          </a:blip>
          <a:srcRect/>
          <a:stretch/>
        </p:blipFill>
        <p:spPr>
          <a:xfrm>
            <a:off x="371376" y="3351821"/>
            <a:ext cx="643593" cy="552780"/>
          </a:xfrm>
          <a:prstGeom prst="rect">
            <a:avLst/>
          </a:prstGeom>
          <a:noFill/>
          <a:ln>
            <a:noFill/>
          </a:ln>
        </p:spPr>
      </p:pic>
      <p:pic>
        <p:nvPicPr>
          <p:cNvPr id="282" name="Google Shape;282;p31"/>
          <p:cNvPicPr preferRelativeResize="0"/>
          <p:nvPr/>
        </p:nvPicPr>
        <p:blipFill rotWithShape="1">
          <a:blip r:embed="rId3">
            <a:alphaModFix/>
          </a:blip>
          <a:srcRect/>
          <a:stretch/>
        </p:blipFill>
        <p:spPr>
          <a:xfrm>
            <a:off x="738879" y="2553107"/>
            <a:ext cx="643593" cy="552780"/>
          </a:xfrm>
          <a:prstGeom prst="rect">
            <a:avLst/>
          </a:prstGeom>
          <a:noFill/>
          <a:ln>
            <a:noFill/>
          </a:ln>
        </p:spPr>
      </p:pic>
      <p:pic>
        <p:nvPicPr>
          <p:cNvPr id="283" name="Google Shape;283;p31"/>
          <p:cNvPicPr preferRelativeResize="0"/>
          <p:nvPr/>
        </p:nvPicPr>
        <p:blipFill rotWithShape="1">
          <a:blip r:embed="rId3">
            <a:alphaModFix/>
          </a:blip>
          <a:srcRect l="16128" r="14726" b="23944"/>
          <a:stretch/>
        </p:blipFill>
        <p:spPr>
          <a:xfrm rot="10800000" flipH="1">
            <a:off x="1333718" y="3739850"/>
            <a:ext cx="544300" cy="514231"/>
          </a:xfrm>
          <a:prstGeom prst="rect">
            <a:avLst/>
          </a:prstGeom>
          <a:noFill/>
          <a:ln>
            <a:noFill/>
          </a:ln>
        </p:spPr>
      </p:pic>
      <p:pic>
        <p:nvPicPr>
          <p:cNvPr id="284" name="Google Shape;284;p31"/>
          <p:cNvPicPr preferRelativeResize="0"/>
          <p:nvPr/>
        </p:nvPicPr>
        <p:blipFill rotWithShape="1">
          <a:blip r:embed="rId3">
            <a:alphaModFix/>
          </a:blip>
          <a:srcRect/>
          <a:stretch/>
        </p:blipFill>
        <p:spPr>
          <a:xfrm>
            <a:off x="2799266" y="5198825"/>
            <a:ext cx="643593" cy="552780"/>
          </a:xfrm>
          <a:prstGeom prst="rect">
            <a:avLst/>
          </a:prstGeom>
          <a:noFill/>
          <a:ln>
            <a:noFill/>
          </a:ln>
        </p:spPr>
      </p:pic>
      <p:cxnSp>
        <p:nvCxnSpPr>
          <p:cNvPr id="285" name="Google Shape;285;p31"/>
          <p:cNvCxnSpPr>
            <a:cxnSpLocks/>
          </p:cNvCxnSpPr>
          <p:nvPr/>
        </p:nvCxnSpPr>
        <p:spPr>
          <a:xfrm>
            <a:off x="2135500" y="4095416"/>
            <a:ext cx="772221" cy="908657"/>
          </a:xfrm>
          <a:prstGeom prst="straightConnector1">
            <a:avLst/>
          </a:prstGeom>
          <a:noFill/>
          <a:ln w="76200" cap="flat" cmpd="sng">
            <a:solidFill>
              <a:schemeClr val="dk1"/>
            </a:solidFill>
            <a:prstDash val="solid"/>
            <a:miter lim="800000"/>
            <a:headEnd type="none" w="sm" len="sm"/>
            <a:tailEnd type="triangle" w="med" len="med"/>
          </a:ln>
        </p:spPr>
      </p:cxnSp>
      <p:sp>
        <p:nvSpPr>
          <p:cNvPr id="3" name="TextBox 2">
            <a:extLst>
              <a:ext uri="{FF2B5EF4-FFF2-40B4-BE49-F238E27FC236}">
                <a16:creationId xmlns:a16="http://schemas.microsoft.com/office/drawing/2014/main" id="{67F66C33-7BC7-4799-8790-6E2657DAB513}"/>
              </a:ext>
            </a:extLst>
          </p:cNvPr>
          <p:cNvSpPr txBox="1"/>
          <p:nvPr/>
        </p:nvSpPr>
        <p:spPr>
          <a:xfrm>
            <a:off x="835378" y="530578"/>
            <a:ext cx="10532533" cy="769441"/>
          </a:xfrm>
          <a:prstGeom prst="rect">
            <a:avLst/>
          </a:prstGeom>
          <a:noFill/>
        </p:spPr>
        <p:txBody>
          <a:bodyPr wrap="square" rtlCol="0">
            <a:spAutoFit/>
          </a:bodyPr>
          <a:lstStyle/>
          <a:p>
            <a:r>
              <a:rPr lang="en-US" sz="4400" dirty="0">
                <a:latin typeface="+mj-lt"/>
                <a:cs typeface="Calibri" panose="020F0502020204030204" pitchFamily="34" charset="0"/>
              </a:rPr>
              <a:t>N-mixture models and site-occupancy models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ctrTitle"/>
          </p:nvPr>
        </p:nvSpPr>
        <p:spPr/>
        <p:txBody>
          <a:bodyPr>
            <a:normAutofit fontScale="90000"/>
          </a:bodyPr>
          <a:lstStyle/>
          <a:p>
            <a:pPr lvl="0"/>
            <a:r>
              <a:rPr lang="en-US">
                <a:sym typeface="Calibri"/>
              </a:rPr>
              <a:t>Presence/absence data vs. abundance data were you right?</a:t>
            </a:r>
            <a:br>
              <a:rPr lang="en-US">
                <a:sym typeface="Calibri"/>
              </a:rPr>
            </a:br>
            <a:endParaRPr lang="en-US" dirty="0">
              <a:sym typeface="Calibri"/>
            </a:endParaRPr>
          </a:p>
        </p:txBody>
      </p:sp>
      <p:sp>
        <p:nvSpPr>
          <p:cNvPr id="291" name="Google Shape;291;p32"/>
          <p:cNvSpPr txBox="1">
            <a:spLocks noGrp="1"/>
          </p:cNvSpPr>
          <p:nvPr>
            <p:ph type="subTitle" idx="1"/>
          </p:nvPr>
        </p:nvSpPr>
        <p:spPr/>
        <p:txBody>
          <a:bodyPr>
            <a:normAutofit fontScale="55000" lnSpcReduction="20000"/>
          </a:bodyPr>
          <a:lstStyle/>
          <a:p>
            <a:pPr lvl="0"/>
            <a:r>
              <a:rPr lang="en-US">
                <a:sym typeface="Calibri"/>
              </a:rPr>
              <a:t>Example 1: A research conducts point counts for birds in the same forest plot each summer. During point counts, they make an effort to detect and record every species and count the individuals within the survey window.</a:t>
            </a:r>
            <a:endParaRPr lang="en-US"/>
          </a:p>
          <a:p>
            <a:pPr lvl="0"/>
            <a:r>
              <a:rPr lang="en-US">
                <a:sym typeface="Calibri"/>
              </a:rPr>
              <a:t>Example 2: A National Park office often gets reports from people who have seen wolverines in the park. They keep track of the locations and dates of these sights and they send two temp interns to set-up and camera traps randomly throughout the park for two years in a row to capture wolverine on tape.</a:t>
            </a:r>
            <a:endParaRPr lang="en-US"/>
          </a:p>
          <a:p>
            <a:pPr lvl="0"/>
            <a:r>
              <a:rPr lang="en-US">
                <a:sym typeface="Calibri"/>
              </a:rPr>
              <a:t>Example 3: A natural history museum has plant specimens that contain information about the location and date of collection, which can be used to map historical occurrence of the species. Associated field notebooks record the number of total unique plants along the same paths each year for 25 years.</a:t>
            </a:r>
            <a:endParaRPr lang="en-US" dirty="0">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B7E2E5-2A44-4F80-A223-4ADAC52C191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48C68C1-157B-489C-B689-A996CAE4BF4A}"/>
              </a:ext>
            </a:extLst>
          </p:cNvPr>
          <p:cNvSpPr>
            <a:spLocks noGrp="1"/>
          </p:cNvSpPr>
          <p:nvPr>
            <p:ph idx="1"/>
          </p:nvPr>
        </p:nvSpPr>
        <p:spPr/>
        <p:txBody>
          <a:bodyPr/>
          <a:lstStyle/>
          <a:p>
            <a:r>
              <a:rPr lang="en-US"/>
              <a:t>Insert data analysis roadmap here</a:t>
            </a:r>
            <a:endParaRPr lang="en-US" dirty="0"/>
          </a:p>
        </p:txBody>
      </p:sp>
    </p:spTree>
    <p:extLst>
      <p:ext uri="{BB962C8B-B14F-4D97-AF65-F5344CB8AC3E}">
        <p14:creationId xmlns:p14="http://schemas.microsoft.com/office/powerpoint/2010/main" val="2873388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19E74-373E-4931-96F4-D07CDC1CF23E}"/>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59D438B7-0AB9-4389-8D75-E2D7A4C540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167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p:nvPr/>
        </p:nvSpPr>
        <p:spPr>
          <a:xfrm>
            <a:off x="831475" y="2224000"/>
            <a:ext cx="3507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Bernoulli(ψ</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~Bernoulli(z</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19" name="Google Shape;219;p25"/>
          <p:cNvSpPr txBox="1"/>
          <p:nvPr/>
        </p:nvSpPr>
        <p:spPr>
          <a:xfrm>
            <a:off x="1548653" y="578989"/>
            <a:ext cx="9460006"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Calibri"/>
              <a:buNone/>
            </a:pPr>
            <a:r>
              <a:rPr lang="en-US" sz="4000" dirty="0">
                <a:solidFill>
                  <a:schemeClr val="dk1"/>
                </a:solidFill>
                <a:latin typeface="Calibri"/>
                <a:ea typeface="Calibri"/>
                <a:cs typeface="Calibri"/>
                <a:sym typeface="Calibri"/>
              </a:rPr>
              <a:t>Extra perspective (optional) </a:t>
            </a:r>
            <a:endParaRPr dirty="0"/>
          </a:p>
          <a:p>
            <a:pPr marL="0" marR="0" lvl="0" indent="0" algn="ctr" rtl="0">
              <a:spcBef>
                <a:spcPts val="0"/>
              </a:spcBef>
              <a:spcAft>
                <a:spcPts val="0"/>
              </a:spcAft>
              <a:buClr>
                <a:schemeClr val="dk1"/>
              </a:buClr>
              <a:buFont typeface="Calibri"/>
              <a:buNone/>
            </a:pPr>
            <a:r>
              <a:rPr lang="en-US" sz="4000" i="1" dirty="0">
                <a:solidFill>
                  <a:schemeClr val="dk1"/>
                </a:solidFill>
                <a:latin typeface="Calibri"/>
                <a:ea typeface="Calibri"/>
                <a:cs typeface="Calibri"/>
                <a:sym typeface="Calibri"/>
              </a:rPr>
              <a:t>N</a:t>
            </a:r>
            <a:r>
              <a:rPr lang="en-US" sz="4000" dirty="0">
                <a:solidFill>
                  <a:schemeClr val="dk1"/>
                </a:solidFill>
                <a:latin typeface="Calibri"/>
                <a:ea typeface="Calibri"/>
                <a:cs typeface="Calibri"/>
                <a:sym typeface="Calibri"/>
              </a:rPr>
              <a:t>-mixture models are occupancy models</a:t>
            </a:r>
            <a:endParaRPr sz="4000" dirty="0">
              <a:solidFill>
                <a:schemeClr val="dk1"/>
              </a:solidFill>
              <a:latin typeface="Calibri"/>
              <a:ea typeface="Calibri"/>
              <a:cs typeface="Calibri"/>
              <a:sym typeface="Calibri"/>
            </a:endParaRPr>
          </a:p>
        </p:txBody>
      </p:sp>
      <p:sp>
        <p:nvSpPr>
          <p:cNvPr id="220" name="Google Shape;220;p25"/>
          <p:cNvSpPr/>
          <p:nvPr/>
        </p:nvSpPr>
        <p:spPr>
          <a:xfrm>
            <a:off x="394447" y="5619425"/>
            <a:ext cx="37920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MacKenzie et al.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2002); Tyre et al. (</a:t>
            </a:r>
            <a:r>
              <a:rPr lang="en-US" sz="1800" i="1">
                <a:solidFill>
                  <a:schemeClr val="dk1"/>
                </a:solidFill>
                <a:latin typeface="Verdana"/>
                <a:ea typeface="Verdana"/>
                <a:cs typeface="Verdana"/>
                <a:sym typeface="Verdana"/>
              </a:rPr>
              <a:t>Ecol. App.</a:t>
            </a:r>
            <a:r>
              <a:rPr lang="en-US" sz="1800">
                <a:solidFill>
                  <a:schemeClr val="dk1"/>
                </a:solidFill>
                <a:latin typeface="Verdana"/>
                <a:ea typeface="Verdana"/>
                <a:cs typeface="Verdana"/>
                <a:sym typeface="Verdana"/>
              </a:rPr>
              <a:t>, 2003) </a:t>
            </a:r>
            <a:endParaRPr sz="1800">
              <a:solidFill>
                <a:schemeClr val="dk1"/>
              </a:solidFill>
              <a:latin typeface="Calibri"/>
              <a:ea typeface="Calibri"/>
              <a:cs typeface="Calibri"/>
              <a:sym typeface="Calibri"/>
            </a:endParaRPr>
          </a:p>
        </p:txBody>
      </p:sp>
      <p:cxnSp>
        <p:nvCxnSpPr>
          <p:cNvPr id="221" name="Google Shape;221;p25"/>
          <p:cNvCxnSpPr/>
          <p:nvPr/>
        </p:nvCxnSpPr>
        <p:spPr>
          <a:xfrm>
            <a:off x="4303059" y="2043953"/>
            <a:ext cx="35859" cy="4498802"/>
          </a:xfrm>
          <a:prstGeom prst="straightConnector1">
            <a:avLst/>
          </a:prstGeom>
          <a:noFill/>
          <a:ln w="9525" cap="flat" cmpd="sng">
            <a:solidFill>
              <a:schemeClr val="accent1"/>
            </a:solidFill>
            <a:prstDash val="solid"/>
            <a:miter lim="800000"/>
            <a:headEnd type="none" w="sm" len="sm"/>
            <a:tailEnd type="none" w="sm" len="sm"/>
          </a:ln>
        </p:spPr>
      </p:cxnSp>
      <p:cxnSp>
        <p:nvCxnSpPr>
          <p:cNvPr id="222" name="Google Shape;222;p25"/>
          <p:cNvCxnSpPr/>
          <p:nvPr/>
        </p:nvCxnSpPr>
        <p:spPr>
          <a:xfrm>
            <a:off x="8211669" y="2043953"/>
            <a:ext cx="35859" cy="4498802"/>
          </a:xfrm>
          <a:prstGeom prst="straightConnector1">
            <a:avLst/>
          </a:prstGeom>
          <a:noFill/>
          <a:ln w="9525" cap="flat" cmpd="sng">
            <a:solidFill>
              <a:schemeClr val="accent1"/>
            </a:solidFill>
            <a:prstDash val="solid"/>
            <a:miter lim="800000"/>
            <a:headEnd type="none" w="sm" len="sm"/>
            <a:tailEnd type="none" w="sm" len="sm"/>
          </a:ln>
        </p:spPr>
      </p:cxnSp>
      <p:sp>
        <p:nvSpPr>
          <p:cNvPr id="223" name="Google Shape;223;p25"/>
          <p:cNvSpPr/>
          <p:nvPr/>
        </p:nvSpPr>
        <p:spPr>
          <a:xfrm>
            <a:off x="4679578" y="2224012"/>
            <a:ext cx="3292288" cy="31085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~Binomial(N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4" name="Google Shape;224;p25"/>
          <p:cNvSpPr/>
          <p:nvPr/>
        </p:nvSpPr>
        <p:spPr>
          <a:xfrm>
            <a:off x="8390950" y="2224000"/>
            <a:ext cx="3675600" cy="310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 1: state</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N</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 ~ Poisson(λ</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Model 2: observation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y</a:t>
            </a:r>
            <a:r>
              <a:rPr lang="en-US" sz="2800" baseline="-25000">
                <a:solidFill>
                  <a:schemeClr val="dk1"/>
                </a:solidFill>
                <a:latin typeface="Calibri"/>
                <a:ea typeface="Calibri"/>
                <a:cs typeface="Calibri"/>
                <a:sym typeface="Calibri"/>
              </a:rPr>
              <a:t>i,j,t</a:t>
            </a:r>
            <a:r>
              <a:rPr lang="en-US" sz="2800">
                <a:solidFill>
                  <a:schemeClr val="dk1"/>
                </a:solidFill>
                <a:latin typeface="Calibri"/>
                <a:ea typeface="Calibri"/>
                <a:cs typeface="Calibri"/>
                <a:sym typeface="Calibri"/>
              </a:rPr>
              <a:t> ~Multinom(N</a:t>
            </a:r>
            <a:r>
              <a:rPr lang="en-US" sz="2800" baseline="-25000">
                <a:solidFill>
                  <a:schemeClr val="dk1"/>
                </a:solidFill>
                <a:latin typeface="Calibri"/>
                <a:ea typeface="Calibri"/>
                <a:cs typeface="Calibri"/>
                <a:sym typeface="Calibri"/>
              </a:rPr>
              <a:t>i</a:t>
            </a:r>
            <a:r>
              <a:rPr lang="en-US" sz="2800">
                <a:solidFill>
                  <a:schemeClr val="dk1"/>
                </a:solidFill>
                <a:latin typeface="Calibri"/>
                <a:ea typeface="Calibri"/>
                <a:cs typeface="Calibri"/>
                <a:sym typeface="Calibri"/>
              </a:rPr>
              <a:t>, f(p</a:t>
            </a:r>
            <a:r>
              <a:rPr lang="en-US" sz="2800" baseline="-25000">
                <a:solidFill>
                  <a:schemeClr val="dk1"/>
                </a:solidFill>
                <a:latin typeface="Calibri"/>
                <a:ea typeface="Calibri"/>
                <a:cs typeface="Calibri"/>
                <a:sym typeface="Calibri"/>
              </a:rPr>
              <a:t>it</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225" name="Google Shape;225;p25"/>
          <p:cNvSpPr/>
          <p:nvPr/>
        </p:nvSpPr>
        <p:spPr>
          <a:xfrm>
            <a:off x="4518212" y="5619425"/>
            <a:ext cx="36755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&amp; Nichols, (</a:t>
            </a:r>
            <a:r>
              <a:rPr lang="en-US" sz="1800" i="1">
                <a:solidFill>
                  <a:schemeClr val="dk1"/>
                </a:solidFill>
                <a:latin typeface="Verdana"/>
                <a:ea typeface="Verdana"/>
                <a:cs typeface="Verdana"/>
                <a:sym typeface="Verdana"/>
              </a:rPr>
              <a:t>Ecol</a:t>
            </a:r>
            <a:r>
              <a:rPr lang="en-US" sz="1800">
                <a:solidFill>
                  <a:schemeClr val="dk1"/>
                </a:solidFill>
                <a:latin typeface="Verdana"/>
                <a:ea typeface="Verdana"/>
                <a:cs typeface="Verdana"/>
                <a:sym typeface="Verdana"/>
              </a:rPr>
              <a:t>, 2003) </a:t>
            </a:r>
            <a:endParaRPr/>
          </a:p>
        </p:txBody>
      </p:sp>
      <p:sp>
        <p:nvSpPr>
          <p:cNvPr id="226" name="Google Shape;226;p25"/>
          <p:cNvSpPr/>
          <p:nvPr/>
        </p:nvSpPr>
        <p:spPr>
          <a:xfrm>
            <a:off x="8489576" y="5573258"/>
            <a:ext cx="367552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Verdana"/>
                <a:ea typeface="Verdana"/>
                <a:cs typeface="Verdana"/>
                <a:sym typeface="Verdana"/>
              </a:rPr>
              <a:t>Royle, (</a:t>
            </a:r>
            <a:r>
              <a:rPr lang="en-US" sz="1800" i="1">
                <a:solidFill>
                  <a:schemeClr val="dk1"/>
                </a:solidFill>
                <a:latin typeface="Verdana"/>
                <a:ea typeface="Verdana"/>
                <a:cs typeface="Verdana"/>
                <a:sym typeface="Verdana"/>
              </a:rPr>
              <a:t>Animal Bio. and Cons</a:t>
            </a:r>
            <a:r>
              <a:rPr lang="en-US" sz="1800">
                <a:solidFill>
                  <a:schemeClr val="dk1"/>
                </a:solidFill>
                <a:latin typeface="Verdana"/>
                <a:ea typeface="Verdana"/>
                <a:cs typeface="Verdana"/>
                <a:sym typeface="Verdana"/>
              </a:rPr>
              <a:t>, 2004) </a:t>
            </a:r>
            <a:endParaRPr/>
          </a:p>
        </p:txBody>
      </p:sp>
      <p:cxnSp>
        <p:nvCxnSpPr>
          <p:cNvPr id="227" name="Google Shape;227;p25"/>
          <p:cNvCxnSpPr/>
          <p:nvPr/>
        </p:nvCxnSpPr>
        <p:spPr>
          <a:xfrm>
            <a:off x="3460375" y="2488125"/>
            <a:ext cx="491400" cy="0"/>
          </a:xfrm>
          <a:prstGeom prst="straightConnector1">
            <a:avLst/>
          </a:prstGeom>
          <a:noFill/>
          <a:ln w="9525" cap="flat" cmpd="sng">
            <a:solidFill>
              <a:schemeClr val="dk2"/>
            </a:solidFill>
            <a:prstDash val="solid"/>
            <a:round/>
            <a:headEnd type="none" w="med" len="med"/>
            <a:tailEnd type="triangle" w="med" len="med"/>
          </a:ln>
        </p:spPr>
      </p:cxnSp>
      <p:cxnSp>
        <p:nvCxnSpPr>
          <p:cNvPr id="228" name="Google Shape;228;p25"/>
          <p:cNvCxnSpPr/>
          <p:nvPr/>
        </p:nvCxnSpPr>
        <p:spPr>
          <a:xfrm>
            <a:off x="7303125" y="2488125"/>
            <a:ext cx="4914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p:txBody>
          <a:bodyPr/>
          <a:lstStyle/>
          <a:p>
            <a:pPr lvl="0"/>
            <a:r>
              <a:rPr lang="en-US" dirty="0">
                <a:sym typeface="Calibri"/>
              </a:rPr>
              <a:t>Count data</a:t>
            </a:r>
          </a:p>
        </p:txBody>
      </p:sp>
      <p:sp>
        <p:nvSpPr>
          <p:cNvPr id="107" name="Google Shape;107;p15"/>
          <p:cNvSpPr txBox="1">
            <a:spLocks noGrp="1"/>
          </p:cNvSpPr>
          <p:nvPr>
            <p:ph idx="1"/>
          </p:nvPr>
        </p:nvSpPr>
        <p:spPr/>
        <p:txBody>
          <a:bodyPr>
            <a:normAutofit/>
          </a:bodyPr>
          <a:lstStyle/>
          <a:p>
            <a:pPr lvl="0"/>
            <a:r>
              <a:rPr lang="en-US" dirty="0">
                <a:sym typeface="Calibri"/>
              </a:rPr>
              <a:t>When we have information at repeated places over repeated time periods</a:t>
            </a:r>
            <a:endParaRPr lang="en-US" dirty="0"/>
          </a:p>
          <a:p>
            <a:pPr lvl="1"/>
            <a:r>
              <a:rPr lang="en-US" dirty="0">
                <a:sym typeface="Calibri"/>
              </a:rPr>
              <a:t>camera traps</a:t>
            </a:r>
            <a:endParaRPr lang="en-US" dirty="0"/>
          </a:p>
          <a:p>
            <a:pPr lvl="1"/>
            <a:r>
              <a:rPr lang="en-US" dirty="0">
                <a:sym typeface="Calibri"/>
              </a:rPr>
              <a:t>hair/eDNA traps (unique individuals over time)</a:t>
            </a:r>
            <a:endParaRPr lang="en-US" dirty="0"/>
          </a:p>
          <a:p>
            <a:pPr lvl="1"/>
            <a:r>
              <a:rPr lang="en-US" dirty="0">
                <a:sym typeface="Calibri"/>
              </a:rPr>
              <a:t>transect surveys</a:t>
            </a:r>
            <a:endParaRPr lang="en-US" dirty="0"/>
          </a:p>
          <a:p>
            <a:pPr lvl="1"/>
            <a:r>
              <a:rPr lang="en-US" dirty="0">
                <a:sym typeface="Calibri"/>
              </a:rPr>
              <a:t>distance sampling</a:t>
            </a:r>
            <a:endParaRPr lang="en-US" dirty="0"/>
          </a:p>
          <a:p>
            <a:pPr lvl="0"/>
            <a:endParaRPr lang="en-US" dirty="0"/>
          </a:p>
          <a:p>
            <a:pPr lvl="0"/>
            <a:r>
              <a:rPr lang="en-US" i="1" dirty="0"/>
              <a:t>What else can you think of?</a:t>
            </a:r>
            <a:endParaRPr lang="en-US" i="1" dirty="0">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9F4C-6B52-46F1-896A-C830D385B3DE}"/>
              </a:ext>
            </a:extLst>
          </p:cNvPr>
          <p:cNvSpPr>
            <a:spLocks noGrp="1"/>
          </p:cNvSpPr>
          <p:nvPr>
            <p:ph type="title"/>
          </p:nvPr>
        </p:nvSpPr>
        <p:spPr/>
        <p:txBody>
          <a:bodyPr/>
          <a:lstStyle/>
          <a:p>
            <a:r>
              <a:rPr lang="en-US" dirty="0"/>
              <a:t>Common analytical approaches</a:t>
            </a:r>
          </a:p>
        </p:txBody>
      </p:sp>
      <p:sp>
        <p:nvSpPr>
          <p:cNvPr id="3" name="Text Placeholder 2">
            <a:extLst>
              <a:ext uri="{FF2B5EF4-FFF2-40B4-BE49-F238E27FC236}">
                <a16:creationId xmlns:a16="http://schemas.microsoft.com/office/drawing/2014/main" id="{DECFA15E-AB27-4F7B-AD7B-8FD2159775F6}"/>
              </a:ext>
            </a:extLst>
          </p:cNvPr>
          <p:cNvSpPr>
            <a:spLocks noGrp="1"/>
          </p:cNvSpPr>
          <p:nvPr>
            <p:ph idx="1"/>
          </p:nvPr>
        </p:nvSpPr>
        <p:spPr/>
        <p:txBody>
          <a:bodyPr/>
          <a:lstStyle/>
          <a:p>
            <a:r>
              <a:rPr lang="en-US" dirty="0"/>
              <a:t>Poisson Generalized Linear Model (GLM)</a:t>
            </a:r>
          </a:p>
          <a:p>
            <a:pPr lvl="1"/>
            <a:r>
              <a:rPr lang="en-US" dirty="0"/>
              <a:t>For non-repeated counts</a:t>
            </a:r>
          </a:p>
          <a:p>
            <a:r>
              <a:rPr lang="en-US" dirty="0"/>
              <a:t>N-mixture models</a:t>
            </a:r>
          </a:p>
          <a:p>
            <a:pPr lvl="1"/>
            <a:r>
              <a:rPr lang="en-US" dirty="0"/>
              <a:t>For repeated counts</a:t>
            </a:r>
          </a:p>
        </p:txBody>
      </p:sp>
    </p:spTree>
    <p:extLst>
      <p:ext uri="{BB962C8B-B14F-4D97-AF65-F5344CB8AC3E}">
        <p14:creationId xmlns:p14="http://schemas.microsoft.com/office/powerpoint/2010/main" val="350194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A392FFE-D85C-4219-89F6-925913F91E27}"/>
              </a:ext>
            </a:extLst>
          </p:cNvPr>
          <p:cNvGrpSpPr/>
          <p:nvPr/>
        </p:nvGrpSpPr>
        <p:grpSpPr>
          <a:xfrm>
            <a:off x="1360735" y="1417637"/>
            <a:ext cx="9470530" cy="4283916"/>
            <a:chOff x="1591917" y="1834782"/>
            <a:chExt cx="8359601" cy="3497260"/>
          </a:xfrm>
        </p:grpSpPr>
        <p:sp>
          <p:nvSpPr>
            <p:cNvPr id="5" name="Rectangle 4">
              <a:extLst>
                <a:ext uri="{FF2B5EF4-FFF2-40B4-BE49-F238E27FC236}">
                  <a16:creationId xmlns:a16="http://schemas.microsoft.com/office/drawing/2014/main" id="{94C7C505-5AC1-439A-B4E6-9CEBB5DFA255}"/>
                </a:ext>
              </a:extLst>
            </p:cNvPr>
            <p:cNvSpPr/>
            <p:nvPr/>
          </p:nvSpPr>
          <p:spPr>
            <a:xfrm>
              <a:off x="4602481" y="2755457"/>
              <a:ext cx="2006462" cy="603400"/>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Calibri" panose="020F0502020204030204"/>
                  <a:ea typeface="+mn-ea"/>
                  <a:cs typeface="+mn-cs"/>
                </a:rPr>
                <a:t>Survey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panose="020F0502020204030204"/>
                  <a:ea typeface="+mn-ea"/>
                  <a:cs typeface="+mn-cs"/>
                </a:rPr>
                <a:t>(e.g. transects, repeated counts, mark-recapture)</a:t>
              </a:r>
            </a:p>
          </p:txBody>
        </p:sp>
        <p:sp>
          <p:nvSpPr>
            <p:cNvPr id="6" name="Rectangle 5">
              <a:extLst>
                <a:ext uri="{FF2B5EF4-FFF2-40B4-BE49-F238E27FC236}">
                  <a16:creationId xmlns:a16="http://schemas.microsoft.com/office/drawing/2014/main" id="{89B9BA8B-BC9B-40D3-BAD9-AE2B41D96519}"/>
                </a:ext>
              </a:extLst>
            </p:cNvPr>
            <p:cNvSpPr/>
            <p:nvPr/>
          </p:nvSpPr>
          <p:spPr>
            <a:xfrm>
              <a:off x="4602481" y="1834782"/>
              <a:ext cx="2006462" cy="603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endParaRPr>
            </a:p>
            <a:p>
              <a:pPr algn="ctr"/>
              <a:r>
                <a:rPr lang="en-US" sz="1200" b="1" dirty="0">
                  <a:solidFill>
                    <a:schemeClr val="tx1"/>
                  </a:solidFill>
                </a:rPr>
                <a:t>How was it collected?</a:t>
              </a:r>
            </a:p>
          </p:txBody>
        </p:sp>
        <p:sp>
          <p:nvSpPr>
            <p:cNvPr id="7" name="Hexagon 6">
              <a:extLst>
                <a:ext uri="{FF2B5EF4-FFF2-40B4-BE49-F238E27FC236}">
                  <a16:creationId xmlns:a16="http://schemas.microsoft.com/office/drawing/2014/main" id="{99C3A3AA-135A-4A65-B8E5-FC797D39EEB3}"/>
                </a:ext>
              </a:extLst>
            </p:cNvPr>
            <p:cNvSpPr/>
            <p:nvPr/>
          </p:nvSpPr>
          <p:spPr>
            <a:xfrm>
              <a:off x="4522113" y="3777113"/>
              <a:ext cx="2098566" cy="642705"/>
            </a:xfrm>
            <a:prstGeom prst="hexagon">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Repeated visits within a closed period?</a:t>
              </a:r>
            </a:p>
          </p:txBody>
        </p:sp>
        <p:cxnSp>
          <p:nvCxnSpPr>
            <p:cNvPr id="8" name="Straight Connector 7">
              <a:extLst>
                <a:ext uri="{FF2B5EF4-FFF2-40B4-BE49-F238E27FC236}">
                  <a16:creationId xmlns:a16="http://schemas.microsoft.com/office/drawing/2014/main" id="{69D41364-B78C-47AB-9F56-D9A0F0366F40}"/>
                </a:ext>
              </a:extLst>
            </p:cNvPr>
            <p:cNvCxnSpPr>
              <a:cxnSpLocks/>
            </p:cNvCxnSpPr>
            <p:nvPr/>
          </p:nvCxnSpPr>
          <p:spPr>
            <a:xfrm>
              <a:off x="5583953" y="3348553"/>
              <a:ext cx="0" cy="428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B730B67-004F-4737-90DF-BEC38A7AF4A3}"/>
                </a:ext>
              </a:extLst>
            </p:cNvPr>
            <p:cNvSpPr/>
            <p:nvPr/>
          </p:nvSpPr>
          <p:spPr>
            <a:xfrm>
              <a:off x="6096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No</a:t>
              </a:r>
            </a:p>
          </p:txBody>
        </p:sp>
        <p:sp>
          <p:nvSpPr>
            <p:cNvPr id="13" name="Rectangle 12">
              <a:extLst>
                <a:ext uri="{FF2B5EF4-FFF2-40B4-BE49-F238E27FC236}">
                  <a16:creationId xmlns:a16="http://schemas.microsoft.com/office/drawing/2014/main" id="{072691B0-46A5-4B5D-9323-B713942F5935}"/>
                </a:ext>
              </a:extLst>
            </p:cNvPr>
            <p:cNvSpPr/>
            <p:nvPr/>
          </p:nvSpPr>
          <p:spPr>
            <a:xfrm>
              <a:off x="4315000" y="4778199"/>
              <a:ext cx="736947" cy="412363"/>
            </a:xfrm>
            <a:prstGeom prst="rect">
              <a:avLst/>
            </a:prstGeom>
            <a:no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Yes</a:t>
              </a:r>
            </a:p>
          </p:txBody>
        </p:sp>
        <p:sp>
          <p:nvSpPr>
            <p:cNvPr id="16" name="Rectangle 15">
              <a:extLst>
                <a:ext uri="{FF2B5EF4-FFF2-40B4-BE49-F238E27FC236}">
                  <a16:creationId xmlns:a16="http://schemas.microsoft.com/office/drawing/2014/main" id="{214412BC-45FA-4A93-B489-94E6D66A443C}"/>
                </a:ext>
              </a:extLst>
            </p:cNvPr>
            <p:cNvSpPr/>
            <p:nvPr/>
          </p:nvSpPr>
          <p:spPr>
            <a:xfrm>
              <a:off x="8859317" y="4636718"/>
              <a:ext cx="1092201"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rPr>
                <a:t>Poisson GLM</a:t>
              </a:r>
            </a:p>
          </p:txBody>
        </p:sp>
        <p:cxnSp>
          <p:nvCxnSpPr>
            <p:cNvPr id="17" name="Straight Arrow Connector 16">
              <a:extLst>
                <a:ext uri="{FF2B5EF4-FFF2-40B4-BE49-F238E27FC236}">
                  <a16:creationId xmlns:a16="http://schemas.microsoft.com/office/drawing/2014/main" id="{A98D4FF7-B8CF-4201-8C1D-697BCFE9DBC8}"/>
                </a:ext>
              </a:extLst>
            </p:cNvPr>
            <p:cNvCxnSpPr>
              <a:cxnSpLocks/>
              <a:stCxn id="12" idx="3"/>
              <a:endCxn id="16" idx="1"/>
            </p:cNvCxnSpPr>
            <p:nvPr/>
          </p:nvCxnSpPr>
          <p:spPr>
            <a:xfrm flipV="1">
              <a:off x="6832947" y="4984380"/>
              <a:ext cx="2026370" cy="1"/>
            </a:xfrm>
            <a:prstGeom prst="straightConnector1">
              <a:avLst/>
            </a:prstGeom>
            <a:ln w="38100">
              <a:solidFill>
                <a:schemeClr val="accent2"/>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4C91A116-4B5D-4FA8-BA1A-0929E0D0685E}"/>
                </a:ext>
              </a:extLst>
            </p:cNvPr>
            <p:cNvCxnSpPr>
              <a:cxnSpLocks/>
              <a:stCxn id="13" idx="1"/>
              <a:endCxn id="23" idx="3"/>
            </p:cNvCxnSpPr>
            <p:nvPr/>
          </p:nvCxnSpPr>
          <p:spPr>
            <a:xfrm flipH="1" flipV="1">
              <a:off x="2684118" y="4984380"/>
              <a:ext cx="1630882" cy="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C5AD5C3-8663-4727-9EFB-52ACC0CCF3BF}"/>
                </a:ext>
              </a:extLst>
            </p:cNvPr>
            <p:cNvSpPr/>
            <p:nvPr/>
          </p:nvSpPr>
          <p:spPr>
            <a:xfrm>
              <a:off x="1591917" y="4636718"/>
              <a:ext cx="1092201" cy="695324"/>
            </a:xfrm>
            <a:prstGeom prst="rect">
              <a:avLst/>
            </a:prstGeom>
            <a:solidFill>
              <a:sysClr val="window" lastClr="FFFFFF"/>
            </a:solidFill>
            <a:ln w="381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Calibri" panose="020F0502020204030204"/>
                  <a:ea typeface="+mn-ea"/>
                  <a:cs typeface="+mn-cs"/>
                </a:rPr>
                <a:t>N – Mixture Models</a:t>
              </a:r>
            </a:p>
          </p:txBody>
        </p:sp>
        <p:cxnSp>
          <p:nvCxnSpPr>
            <p:cNvPr id="27" name="Straight Connector 26">
              <a:extLst>
                <a:ext uri="{FF2B5EF4-FFF2-40B4-BE49-F238E27FC236}">
                  <a16:creationId xmlns:a16="http://schemas.microsoft.com/office/drawing/2014/main" id="{1FB81833-DBBE-407D-AB72-EF45B350B63D}"/>
                </a:ext>
              </a:extLst>
            </p:cNvPr>
            <p:cNvCxnSpPr>
              <a:cxnSpLocks/>
              <a:stCxn id="12" idx="0"/>
              <a:endCxn id="7" idx="1"/>
            </p:cNvCxnSpPr>
            <p:nvPr/>
          </p:nvCxnSpPr>
          <p:spPr>
            <a:xfrm flipH="1" flipV="1">
              <a:off x="6460003" y="4419818"/>
              <a:ext cx="4471" cy="3583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1C4749-6D75-4DC9-87AD-4E5F918FAB0F}"/>
                </a:ext>
              </a:extLst>
            </p:cNvPr>
            <p:cNvCxnSpPr>
              <a:cxnSpLocks/>
              <a:stCxn id="13" idx="0"/>
              <a:endCxn id="7" idx="2"/>
            </p:cNvCxnSpPr>
            <p:nvPr/>
          </p:nvCxnSpPr>
          <p:spPr>
            <a:xfrm flipH="1" flipV="1">
              <a:off x="4682789" y="4419818"/>
              <a:ext cx="685" cy="3583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99777E-2B67-4FD5-A0B8-063A896798FB}"/>
                </a:ext>
              </a:extLst>
            </p:cNvPr>
            <p:cNvCxnSpPr>
              <a:cxnSpLocks/>
              <a:stCxn id="6" idx="2"/>
              <a:endCxn id="5" idx="0"/>
            </p:cNvCxnSpPr>
            <p:nvPr/>
          </p:nvCxnSpPr>
          <p:spPr>
            <a:xfrm>
              <a:off x="5605712" y="2438182"/>
              <a:ext cx="0" cy="3172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102C14B8-D0C5-42FB-92F8-618F521F9329}"/>
              </a:ext>
            </a:extLst>
          </p:cNvPr>
          <p:cNvSpPr/>
          <p:nvPr/>
        </p:nvSpPr>
        <p:spPr>
          <a:xfrm>
            <a:off x="4771381" y="467192"/>
            <a:ext cx="2273106" cy="719365"/>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Count Data</a:t>
            </a:r>
            <a:endParaRPr lang="en-US" sz="1200" b="1" dirty="0">
              <a:solidFill>
                <a:sysClr val="windowText" lastClr="000000"/>
              </a:solidFill>
            </a:endParaRPr>
          </a:p>
        </p:txBody>
      </p:sp>
      <p:cxnSp>
        <p:nvCxnSpPr>
          <p:cNvPr id="42" name="Straight Arrow Connector 41">
            <a:extLst>
              <a:ext uri="{FF2B5EF4-FFF2-40B4-BE49-F238E27FC236}">
                <a16:creationId xmlns:a16="http://schemas.microsoft.com/office/drawing/2014/main" id="{790D07AB-3D3F-4877-A8FE-AE87CAA7C907}"/>
              </a:ext>
            </a:extLst>
          </p:cNvPr>
          <p:cNvCxnSpPr>
            <a:cxnSpLocks/>
            <a:stCxn id="41" idx="2"/>
            <a:endCxn id="6" idx="0"/>
          </p:cNvCxnSpPr>
          <p:nvPr/>
        </p:nvCxnSpPr>
        <p:spPr>
          <a:xfrm>
            <a:off x="5907934" y="1186557"/>
            <a:ext cx="0" cy="231080"/>
          </a:xfrm>
          <a:prstGeom prst="straightConnector1">
            <a:avLst/>
          </a:prstGeom>
          <a:ln w="38100">
            <a:solidFill>
              <a:schemeClr val="accent6">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45" name="Rectangle 44">
            <a:extLst>
              <a:ext uri="{FF2B5EF4-FFF2-40B4-BE49-F238E27FC236}">
                <a16:creationId xmlns:a16="http://schemas.microsoft.com/office/drawing/2014/main" id="{EF5E8117-48FD-4B49-8E9D-A97984E4628E}"/>
              </a:ext>
            </a:extLst>
          </p:cNvPr>
          <p:cNvSpPr/>
          <p:nvPr/>
        </p:nvSpPr>
        <p:spPr>
          <a:xfrm>
            <a:off x="1113781" y="2532585"/>
            <a:ext cx="2273102" cy="7872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Opportunistic</a:t>
            </a:r>
          </a:p>
          <a:p>
            <a:pPr algn="ctr"/>
            <a:r>
              <a:rPr lang="en-US" sz="1200" i="1" dirty="0">
                <a:solidFill>
                  <a:schemeClr val="tx1"/>
                </a:solidFill>
              </a:rPr>
              <a:t>(e.g. citizen science)</a:t>
            </a:r>
          </a:p>
        </p:txBody>
      </p:sp>
      <p:cxnSp>
        <p:nvCxnSpPr>
          <p:cNvPr id="55" name="Connector: Elbow 54">
            <a:extLst>
              <a:ext uri="{FF2B5EF4-FFF2-40B4-BE49-F238E27FC236}">
                <a16:creationId xmlns:a16="http://schemas.microsoft.com/office/drawing/2014/main" id="{C9FF9E16-595A-4AC9-B1CD-8F6577E5777A}"/>
              </a:ext>
            </a:extLst>
          </p:cNvPr>
          <p:cNvCxnSpPr>
            <a:cxnSpLocks/>
            <a:stCxn id="6" idx="1"/>
            <a:endCxn id="45" idx="0"/>
          </p:cNvCxnSpPr>
          <p:nvPr/>
        </p:nvCxnSpPr>
        <p:spPr>
          <a:xfrm rot="10800000" flipV="1">
            <a:off x="2250333" y="1787199"/>
            <a:ext cx="2521049" cy="745385"/>
          </a:xfrm>
          <a:prstGeom prst="bentConnector2">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43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9F4C-6B52-46F1-896A-C830D385B3DE}"/>
              </a:ext>
            </a:extLst>
          </p:cNvPr>
          <p:cNvSpPr>
            <a:spLocks noGrp="1"/>
          </p:cNvSpPr>
          <p:nvPr>
            <p:ph type="title"/>
          </p:nvPr>
        </p:nvSpPr>
        <p:spPr/>
        <p:txBody>
          <a:bodyPr/>
          <a:lstStyle/>
          <a:p>
            <a:r>
              <a:rPr lang="en-US"/>
              <a:t>Poisson GLM</a:t>
            </a:r>
            <a:endParaRPr lang="en-US" dirty="0"/>
          </a:p>
        </p:txBody>
      </p:sp>
      <p:sp>
        <p:nvSpPr>
          <p:cNvPr id="3" name="Text Placeholder 2">
            <a:extLst>
              <a:ext uri="{FF2B5EF4-FFF2-40B4-BE49-F238E27FC236}">
                <a16:creationId xmlns:a16="http://schemas.microsoft.com/office/drawing/2014/main" id="{DECFA15E-AB27-4F7B-AD7B-8FD2159775F6}"/>
              </a:ext>
            </a:extLst>
          </p:cNvPr>
          <p:cNvSpPr>
            <a:spLocks noGrp="1"/>
          </p:cNvSpPr>
          <p:nvPr>
            <p:ph idx="1"/>
          </p:nvPr>
        </p:nvSpPr>
        <p:spPr/>
        <p:txBody>
          <a:bodyPr/>
          <a:lstStyle/>
          <a:p>
            <a:r>
              <a:rPr lang="en-US"/>
              <a:t>Poisson Generalized Linear Model</a:t>
            </a:r>
          </a:p>
          <a:p>
            <a:pPr lvl="1"/>
            <a:r>
              <a:rPr lang="en-US"/>
              <a:t>Poisson Distribution: Discrete, positive integers (0, 1, 2, ..) </a:t>
            </a:r>
          </a:p>
          <a:p>
            <a:pPr lvl="1"/>
            <a:endParaRPr lang="en-US"/>
          </a:p>
          <a:p>
            <a:pPr lvl="1"/>
            <a:r>
              <a:rPr lang="en-US"/>
              <a:t>GLM: describes how explanatory variables (environmental covariates) affect an observed response (data point) through a link function</a:t>
            </a:r>
            <a:endParaRPr lang="en-US" dirty="0"/>
          </a:p>
        </p:txBody>
      </p:sp>
    </p:spTree>
    <p:extLst>
      <p:ext uri="{BB962C8B-B14F-4D97-AF65-F5344CB8AC3E}">
        <p14:creationId xmlns:p14="http://schemas.microsoft.com/office/powerpoint/2010/main" val="47277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E19C-F9CA-4D28-B65B-0C0576600C48}"/>
              </a:ext>
            </a:extLst>
          </p:cNvPr>
          <p:cNvSpPr>
            <a:spLocks noGrp="1"/>
          </p:cNvSpPr>
          <p:nvPr>
            <p:ph type="title"/>
          </p:nvPr>
        </p:nvSpPr>
        <p:spPr/>
        <p:txBody>
          <a:bodyPr/>
          <a:lstStyle/>
          <a:p>
            <a:r>
              <a:rPr lang="en-US"/>
              <a:t>Poisson GLM</a:t>
            </a:r>
            <a:endParaRPr lang="en-US" dirty="0"/>
          </a:p>
        </p:txBody>
      </p:sp>
      <p:sp>
        <p:nvSpPr>
          <p:cNvPr id="3" name="Text Placeholder 2">
            <a:extLst>
              <a:ext uri="{FF2B5EF4-FFF2-40B4-BE49-F238E27FC236}">
                <a16:creationId xmlns:a16="http://schemas.microsoft.com/office/drawing/2014/main" id="{5E9E6155-1239-45D0-9A79-082CFE495D74}"/>
              </a:ext>
            </a:extLst>
          </p:cNvPr>
          <p:cNvSpPr>
            <a:spLocks noGrp="1"/>
          </p:cNvSpPr>
          <p:nvPr>
            <p:ph idx="1"/>
          </p:nvPr>
        </p:nvSpPr>
        <p:spPr/>
        <p:txBody>
          <a:bodyPr/>
          <a:lstStyle/>
          <a:p>
            <a:r>
              <a:rPr lang="en-US"/>
              <a:t> Generalized linear model (GLM)</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6D116DE-8566-425C-8641-B89F98A3BB63}"/>
                  </a:ext>
                </a:extLst>
              </p:cNvPr>
              <p:cNvSpPr txBox="1"/>
              <p:nvPr/>
            </p:nvSpPr>
            <p:spPr>
              <a:xfrm>
                <a:off x="4759671" y="2794148"/>
                <a:ext cx="278646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𝑁</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𝛼</m:t>
                      </m:r>
                      <m:r>
                        <a:rPr lang="en-US" sz="4000" b="0" i="1" smtClean="0">
                          <a:latin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𝛽</m:t>
                      </m:r>
                      <m:r>
                        <a:rPr lang="en-US" sz="4000" b="0" i="1" smtClean="0">
                          <a:latin typeface="Cambria Math" panose="02040503050406030204" pitchFamily="18" charset="0"/>
                          <a:ea typeface="Cambria Math" panose="02040503050406030204" pitchFamily="18" charset="0"/>
                        </a:rPr>
                        <m:t>𝑋</m:t>
                      </m:r>
                    </m:oMath>
                  </m:oMathPara>
                </a14:m>
                <a:endParaRPr lang="en-US" sz="4000" dirty="0"/>
              </a:p>
            </p:txBody>
          </p:sp>
        </mc:Choice>
        <mc:Fallback>
          <p:sp>
            <p:nvSpPr>
              <p:cNvPr id="4" name="TextBox 3">
                <a:extLst>
                  <a:ext uri="{FF2B5EF4-FFF2-40B4-BE49-F238E27FC236}">
                    <a16:creationId xmlns:a16="http://schemas.microsoft.com/office/drawing/2014/main" id="{B6D116DE-8566-425C-8641-B89F98A3BB63}"/>
                  </a:ext>
                </a:extLst>
              </p:cNvPr>
              <p:cNvSpPr txBox="1">
                <a:spLocks noRot="1" noChangeAspect="1" noMove="1" noResize="1" noEditPoints="1" noAdjustHandles="1" noChangeArrowheads="1" noChangeShapeType="1" noTextEdit="1"/>
              </p:cNvSpPr>
              <p:nvPr/>
            </p:nvSpPr>
            <p:spPr>
              <a:xfrm>
                <a:off x="4759671" y="2794148"/>
                <a:ext cx="2786468" cy="615553"/>
              </a:xfrm>
              <a:prstGeom prst="rect">
                <a:avLst/>
              </a:prstGeom>
              <a:blipFill>
                <a:blip r:embed="rId3"/>
                <a:stretch>
                  <a:fillRect/>
                </a:stretch>
              </a:blipFill>
            </p:spPr>
            <p:txBody>
              <a:bodyPr/>
              <a:lstStyle/>
              <a:p>
                <a:r>
                  <a:rPr lang="en-US">
                    <a:noFill/>
                  </a:rPr>
                  <a:t> </a:t>
                </a:r>
              </a:p>
            </p:txBody>
          </p:sp>
        </mc:Fallback>
      </mc:AlternateContent>
      <p:cxnSp>
        <p:nvCxnSpPr>
          <p:cNvPr id="9" name="Straight Arrow Connector 8"/>
          <p:cNvCxnSpPr/>
          <p:nvPr/>
        </p:nvCxnSpPr>
        <p:spPr>
          <a:xfrm flipH="1">
            <a:off x="3362178" y="3291840"/>
            <a:ext cx="1397493" cy="120278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954819" y="2785258"/>
            <a:ext cx="4301142" cy="3664673"/>
            <a:chOff x="889834" y="2799541"/>
            <a:chExt cx="4301142" cy="3664673"/>
          </a:xfrm>
        </p:grpSpPr>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174" t="11958" b="8656"/>
            <a:stretch/>
          </p:blipFill>
          <p:spPr bwMode="auto">
            <a:xfrm>
              <a:off x="1167618" y="2940148"/>
              <a:ext cx="4023358" cy="336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71002" y="6094882"/>
              <a:ext cx="2405576" cy="369332"/>
            </a:xfrm>
            <a:prstGeom prst="rect">
              <a:avLst/>
            </a:prstGeom>
            <a:noFill/>
          </p:spPr>
          <p:txBody>
            <a:bodyPr wrap="square" rtlCol="0">
              <a:spAutoFit/>
            </a:bodyPr>
            <a:lstStyle/>
            <a:p>
              <a:pPr algn="ctr"/>
              <a:r>
                <a:rPr lang="en-US" dirty="0"/>
                <a:t>Abundance</a:t>
              </a:r>
            </a:p>
          </p:txBody>
        </p:sp>
        <p:sp>
          <p:nvSpPr>
            <p:cNvPr id="7" name="TextBox 6"/>
            <p:cNvSpPr txBox="1"/>
            <p:nvPr/>
          </p:nvSpPr>
          <p:spPr>
            <a:xfrm rot="16200000">
              <a:off x="-128288" y="4309962"/>
              <a:ext cx="2405576" cy="369332"/>
            </a:xfrm>
            <a:prstGeom prst="rect">
              <a:avLst/>
            </a:prstGeom>
            <a:noFill/>
          </p:spPr>
          <p:txBody>
            <a:bodyPr wrap="square" rtlCol="0">
              <a:spAutoFit/>
            </a:bodyPr>
            <a:lstStyle/>
            <a:p>
              <a:pPr algn="ctr"/>
              <a:r>
                <a:rPr lang="en-US" dirty="0"/>
                <a:t>Frequency</a:t>
              </a:r>
            </a:p>
          </p:txBody>
        </p:sp>
        <p:sp>
          <p:nvSpPr>
            <p:cNvPr id="10" name="TextBox 9"/>
            <p:cNvSpPr txBox="1"/>
            <p:nvPr/>
          </p:nvSpPr>
          <p:spPr>
            <a:xfrm>
              <a:off x="1424407" y="2799541"/>
              <a:ext cx="3017412" cy="369332"/>
            </a:xfrm>
            <a:prstGeom prst="rect">
              <a:avLst/>
            </a:prstGeom>
            <a:noFill/>
          </p:spPr>
          <p:txBody>
            <a:bodyPr wrap="square" rtlCol="0">
              <a:spAutoFit/>
            </a:bodyPr>
            <a:lstStyle/>
            <a:p>
              <a:pPr algn="ctr"/>
              <a:r>
                <a:rPr lang="en-US" dirty="0"/>
                <a:t>Poisson distribution</a:t>
              </a:r>
            </a:p>
          </p:txBody>
        </p:sp>
      </p:grpSp>
      <p:sp>
        <p:nvSpPr>
          <p:cNvPr id="12" name="TextBox 11"/>
          <p:cNvSpPr txBox="1"/>
          <p:nvPr/>
        </p:nvSpPr>
        <p:spPr>
          <a:xfrm>
            <a:off x="7723163" y="4191455"/>
            <a:ext cx="3784209" cy="830997"/>
          </a:xfrm>
          <a:prstGeom prst="rect">
            <a:avLst/>
          </a:prstGeom>
          <a:noFill/>
        </p:spPr>
        <p:txBody>
          <a:bodyPr wrap="square" rtlCol="0">
            <a:spAutoFit/>
          </a:bodyPr>
          <a:lstStyle/>
          <a:p>
            <a:r>
              <a:rPr lang="en-US" sz="2400" b="1" dirty="0">
                <a:latin typeface="Calibri" panose="020F0502020204030204" pitchFamily="34" charset="0"/>
              </a:rPr>
              <a:t>Environmental/ecological covariates</a:t>
            </a:r>
          </a:p>
        </p:txBody>
      </p:sp>
      <p:cxnSp>
        <p:nvCxnSpPr>
          <p:cNvPr id="14" name="Straight Arrow Connector 13"/>
          <p:cNvCxnSpPr/>
          <p:nvPr/>
        </p:nvCxnSpPr>
        <p:spPr>
          <a:xfrm>
            <a:off x="7272997" y="3409701"/>
            <a:ext cx="450166" cy="66993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8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E19C-F9CA-4D28-B65B-0C0576600C48}"/>
              </a:ext>
            </a:extLst>
          </p:cNvPr>
          <p:cNvSpPr>
            <a:spLocks noGrp="1"/>
          </p:cNvSpPr>
          <p:nvPr>
            <p:ph type="title"/>
          </p:nvPr>
        </p:nvSpPr>
        <p:spPr/>
        <p:txBody>
          <a:bodyPr/>
          <a:lstStyle/>
          <a:p>
            <a:r>
              <a:rPr lang="en-US" dirty="0"/>
              <a:t>GLM Extensions</a:t>
            </a:r>
          </a:p>
        </p:txBody>
      </p:sp>
      <p:sp>
        <p:nvSpPr>
          <p:cNvPr id="3" name="Text Placeholder 2">
            <a:extLst>
              <a:ext uri="{FF2B5EF4-FFF2-40B4-BE49-F238E27FC236}">
                <a16:creationId xmlns:a16="http://schemas.microsoft.com/office/drawing/2014/main" id="{5E9E6155-1239-45D0-9A79-082CFE495D74}"/>
              </a:ext>
            </a:extLst>
          </p:cNvPr>
          <p:cNvSpPr>
            <a:spLocks noGrp="1"/>
          </p:cNvSpPr>
          <p:nvPr>
            <p:ph idx="1"/>
          </p:nvPr>
        </p:nvSpPr>
        <p:spPr/>
        <p:txBody>
          <a:bodyPr/>
          <a:lstStyle/>
          <a:p>
            <a:r>
              <a:rPr lang="en-US"/>
              <a:t>Can account for lots of 0 counts in data with different statistical distributions</a:t>
            </a:r>
          </a:p>
          <a:p>
            <a:pPr lvl="1"/>
            <a:r>
              <a:rPr lang="en-US"/>
              <a:t>Negative binomial </a:t>
            </a:r>
          </a:p>
          <a:p>
            <a:pPr lvl="1"/>
            <a:r>
              <a:rPr lang="en-US"/>
              <a:t>Zero-inflated Poisson</a:t>
            </a:r>
          </a:p>
          <a:p>
            <a:endParaRPr lang="en-US"/>
          </a:p>
          <a:p>
            <a:endParaRPr lang="en-US" dirty="0"/>
          </a:p>
        </p:txBody>
      </p:sp>
    </p:spTree>
    <p:extLst>
      <p:ext uri="{BB962C8B-B14F-4D97-AF65-F5344CB8AC3E}">
        <p14:creationId xmlns:p14="http://schemas.microsoft.com/office/powerpoint/2010/main" val="409957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E19C-F9CA-4D28-B65B-0C0576600C48}"/>
              </a:ext>
            </a:extLst>
          </p:cNvPr>
          <p:cNvSpPr>
            <a:spLocks noGrp="1"/>
          </p:cNvSpPr>
          <p:nvPr>
            <p:ph type="title"/>
          </p:nvPr>
        </p:nvSpPr>
        <p:spPr/>
        <p:txBody>
          <a:bodyPr/>
          <a:lstStyle/>
          <a:p>
            <a:r>
              <a:rPr lang="en-US" dirty="0"/>
              <a:t>GLM Assumptions</a:t>
            </a:r>
          </a:p>
        </p:txBody>
      </p:sp>
      <p:sp>
        <p:nvSpPr>
          <p:cNvPr id="3" name="Text Placeholder 2">
            <a:extLst>
              <a:ext uri="{FF2B5EF4-FFF2-40B4-BE49-F238E27FC236}">
                <a16:creationId xmlns:a16="http://schemas.microsoft.com/office/drawing/2014/main" id="{5E9E6155-1239-45D0-9A79-082CFE495D74}"/>
              </a:ext>
            </a:extLst>
          </p:cNvPr>
          <p:cNvSpPr>
            <a:spLocks noGrp="1"/>
          </p:cNvSpPr>
          <p:nvPr>
            <p:ph idx="1"/>
          </p:nvPr>
        </p:nvSpPr>
        <p:spPr/>
        <p:txBody>
          <a:bodyPr/>
          <a:lstStyle/>
          <a:p>
            <a:r>
              <a:rPr lang="en-US" dirty="0"/>
              <a:t>Count data reasonably follow the Poisson distribution</a:t>
            </a:r>
          </a:p>
          <a:p>
            <a:r>
              <a:rPr lang="en-US" dirty="0"/>
              <a:t>Perfect detection of individuals</a:t>
            </a:r>
          </a:p>
          <a:p>
            <a:pPr lvl="1"/>
            <a:r>
              <a:rPr lang="en-US" dirty="0"/>
              <a:t>Counts = censuses of all animals present</a:t>
            </a:r>
          </a:p>
          <a:p>
            <a:endParaRPr lang="en-US" dirty="0"/>
          </a:p>
          <a:p>
            <a:endParaRPr lang="en-US" dirty="0"/>
          </a:p>
        </p:txBody>
      </p:sp>
    </p:spTree>
    <p:extLst>
      <p:ext uri="{BB962C8B-B14F-4D97-AF65-F5344CB8AC3E}">
        <p14:creationId xmlns:p14="http://schemas.microsoft.com/office/powerpoint/2010/main" val="4091853470"/>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FF3DF72-315E-4FC3-9077-311525FEE137}" vid="{DCD4DACB-4949-4CF5-99B4-BD1D306B9774}"/>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ssa-template</Template>
  <TotalTime>765</TotalTime>
  <Words>1386</Words>
  <Application>Microsoft Office PowerPoint</Application>
  <PresentationFormat>Widescreen</PresentationFormat>
  <Paragraphs>176</Paragraphs>
  <Slides>27</Slides>
  <Notes>23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27</vt:i4>
      </vt:variant>
    </vt:vector>
  </HeadingPairs>
  <TitlesOfParts>
    <vt:vector size="38" baseType="lpstr">
      <vt:lpstr>Calibri Light</vt:lpstr>
      <vt:lpstr>Calibri</vt:lpstr>
      <vt:lpstr>Courier New</vt:lpstr>
      <vt:lpstr>Wingdings</vt:lpstr>
      <vt:lpstr>Verdana</vt:lpstr>
      <vt:lpstr>Arial</vt:lpstr>
      <vt:lpstr>Cambria Math</vt:lpstr>
      <vt:lpstr>2_Office Theme</vt:lpstr>
      <vt:lpstr>Custom Design</vt:lpstr>
      <vt:lpstr>1_Office Theme</vt:lpstr>
      <vt:lpstr>Office Theme</vt:lpstr>
      <vt:lpstr>Count data</vt:lpstr>
      <vt:lpstr>Presence/absence data vs. abundance data</vt:lpstr>
      <vt:lpstr>Count data</vt:lpstr>
      <vt:lpstr>Common analytical approaches</vt:lpstr>
      <vt:lpstr>PowerPoint Presentation</vt:lpstr>
      <vt:lpstr>Poisson GLM</vt:lpstr>
      <vt:lpstr>Poisson GLM</vt:lpstr>
      <vt:lpstr>GLM Extensions</vt:lpstr>
      <vt:lpstr>GLM Assumptions</vt:lpstr>
      <vt:lpstr>Issues with estimating abundance</vt:lpstr>
      <vt:lpstr>Issues with estimating abundance</vt:lpstr>
      <vt:lpstr>Issues with estimating abundance</vt:lpstr>
      <vt:lpstr>Issue 1: Detectability</vt:lpstr>
      <vt:lpstr>Issue 2: Spatial Correlation</vt:lpstr>
      <vt:lpstr>N-Mixture Models solve both issues</vt:lpstr>
      <vt:lpstr>N-Mixture Models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data vs. abundance data were you right?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Abundance analysis</dc:title>
  <dc:creator>Nicole Angeli;Kylee Dunham</dc:creator>
  <cp:lastModifiedBy>Kylee Dunham</cp:lastModifiedBy>
  <cp:revision>26</cp:revision>
  <dcterms:modified xsi:type="dcterms:W3CDTF">2018-10-17T02:03:21Z</dcterms:modified>
</cp:coreProperties>
</file>